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9" r:id="rId4"/>
    <p:sldId id="278" r:id="rId5"/>
    <p:sldId id="280" r:id="rId6"/>
    <p:sldId id="258" r:id="rId7"/>
    <p:sldId id="282" r:id="rId8"/>
    <p:sldId id="283" r:id="rId9"/>
    <p:sldId id="281" r:id="rId10"/>
    <p:sldId id="259" r:id="rId11"/>
    <p:sldId id="284" r:id="rId12"/>
    <p:sldId id="260" r:id="rId13"/>
    <p:sldId id="285" r:id="rId14"/>
    <p:sldId id="261" r:id="rId15"/>
    <p:sldId id="286" r:id="rId16"/>
    <p:sldId id="262" r:id="rId17"/>
    <p:sldId id="290" r:id="rId18"/>
    <p:sldId id="287" r:id="rId19"/>
    <p:sldId id="288" r:id="rId20"/>
    <p:sldId id="292" r:id="rId21"/>
    <p:sldId id="263" r:id="rId22"/>
    <p:sldId id="293" r:id="rId23"/>
    <p:sldId id="294" r:id="rId24"/>
    <p:sldId id="295" r:id="rId25"/>
    <p:sldId id="296" r:id="rId26"/>
    <p:sldId id="297" r:id="rId27"/>
    <p:sldId id="298" r:id="rId28"/>
    <p:sldId id="299" r:id="rId29"/>
    <p:sldId id="300" r:id="rId30"/>
    <p:sldId id="301" r:id="rId31"/>
    <p:sldId id="302" r:id="rId32"/>
    <p:sldId id="264" r:id="rId33"/>
    <p:sldId id="303" r:id="rId34"/>
    <p:sldId id="313" r:id="rId35"/>
    <p:sldId id="304" r:id="rId36"/>
    <p:sldId id="265" r:id="rId37"/>
    <p:sldId id="307" r:id="rId38"/>
    <p:sldId id="312" r:id="rId39"/>
    <p:sldId id="309" r:id="rId40"/>
    <p:sldId id="314" r:id="rId41"/>
    <p:sldId id="308" r:id="rId42"/>
    <p:sldId id="310" r:id="rId43"/>
    <p:sldId id="311" r:id="rId44"/>
    <p:sldId id="306" r:id="rId45"/>
    <p:sldId id="316" r:id="rId46"/>
    <p:sldId id="315" r:id="rId47"/>
    <p:sldId id="317" r:id="rId48"/>
    <p:sldId id="266" r:id="rId49"/>
    <p:sldId id="267" r:id="rId50"/>
    <p:sldId id="319" r:id="rId51"/>
    <p:sldId id="318" r:id="rId52"/>
    <p:sldId id="320" r:id="rId53"/>
    <p:sldId id="268" r:id="rId54"/>
    <p:sldId id="269" r:id="rId55"/>
    <p:sldId id="321" r:id="rId56"/>
    <p:sldId id="270" r:id="rId57"/>
    <p:sldId id="322" r:id="rId58"/>
    <p:sldId id="271" r:id="rId59"/>
    <p:sldId id="323" r:id="rId60"/>
    <p:sldId id="272" r:id="rId61"/>
    <p:sldId id="324" r:id="rId62"/>
    <p:sldId id="273" r:id="rId63"/>
    <p:sldId id="325" r:id="rId64"/>
    <p:sldId id="275" r:id="rId65"/>
    <p:sldId id="326" r:id="rId66"/>
    <p:sldId id="327" r:id="rId67"/>
    <p:sldId id="277" r:id="rId68"/>
    <p:sldId id="329" r:id="rId69"/>
    <p:sldId id="328" r:id="rId70"/>
    <p:sldId id="305" r:id="rId7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0" d="100"/>
          <a:sy n="50" d="100"/>
        </p:scale>
        <p:origin x="-571"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DAFC70B-1A65-49C8-BB6A-B6C69DD7720A}" type="datetimeFigureOut">
              <a:rPr lang="es-CO" smtClean="0"/>
              <a:pPr/>
              <a:t>17/10/2011</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B736B2B8-4427-4A0E-B2A7-A16D55F63829}"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FC70B-1A65-49C8-BB6A-B6C69DD7720A}" type="datetimeFigureOut">
              <a:rPr lang="es-CO" smtClean="0"/>
              <a:pPr/>
              <a:t>17/10/2011</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36B2B8-4427-4A0E-B2A7-A16D55F63829}"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hyperlink" Target="http://www.cooperaciondesarrollo.com/wp-content/uploads/data/u/un-juez-de-california-levanta-el-veto-al-matrimonio-homosexual/un-juez-de-california-levanta-el-veto-al-matrimonio-homosexual.jpg" TargetMode="External"/><Relationship Id="rId4" Type="http://schemas.openxmlformats.org/officeDocument/2006/relationships/image" Target="../media/image14.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es.wikipedia.org/wiki/Nueva_York" TargetMode="External"/><Relationship Id="rId2" Type="http://schemas.openxmlformats.org/officeDocument/2006/relationships/hyperlink" Target="http://es.wikipedia.org/wiki/Lower_Manhattan" TargetMode="External"/><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hyperlink" Target="http://es.wikipedia.org/wiki/1776" TargetMode="External"/><Relationship Id="rId2" Type="http://schemas.openxmlformats.org/officeDocument/2006/relationships/hyperlink" Target="http://es.wikipedia.org/wiki/Archivo:WTC_Progress_Sep17.jpg" TargetMode="External"/><Relationship Id="rId1" Type="http://schemas.openxmlformats.org/officeDocument/2006/relationships/slideLayout" Target="../slideLayouts/slideLayout2.xml"/><Relationship Id="rId6" Type="http://schemas.openxmlformats.org/officeDocument/2006/relationships/hyperlink" Target="http://es.wikipedia.org/wiki/4_de_julio" TargetMode="External"/><Relationship Id="rId5" Type="http://schemas.openxmlformats.org/officeDocument/2006/relationships/hyperlink" Target="http://es.wikipedia.org/wiki/Declaraci%C3%B3n_de_Independencia_de_los_Estados_Unidos" TargetMode="External"/><Relationship Id="rId4" Type="http://schemas.openxmlformats.org/officeDocument/2006/relationships/hyperlink" Target="http://es.wikipedia.org/wiki/Pie_(unidad_de_longitud)"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hyperlink" Target="http://es.wikipedia.org/wiki/Segunda_Guerra_Mundial#El_Pac.C3.ADfico_.28abril_de_1941_.E2.80.93_junio_de_1943.29" TargetMode="External"/><Relationship Id="rId3" Type="http://schemas.openxmlformats.org/officeDocument/2006/relationships/hyperlink" Target="http://es.wikipedia.org/wiki/17_de_julio" TargetMode="External"/><Relationship Id="rId7" Type="http://schemas.openxmlformats.org/officeDocument/2006/relationships/hyperlink" Target="http://es.wikipedia.org/wiki/Municiones" TargetMode="External"/><Relationship Id="rId2" Type="http://schemas.openxmlformats.org/officeDocument/2006/relationships/hyperlink" Target="http://es.wikipedia.org/wiki/Explosi%C3%B3n" TargetMode="External"/><Relationship Id="rId1" Type="http://schemas.openxmlformats.org/officeDocument/2006/relationships/slideLayout" Target="../slideLayouts/slideLayout2.xml"/><Relationship Id="rId6" Type="http://schemas.openxmlformats.org/officeDocument/2006/relationships/hyperlink" Target="http://es.wikipedia.org/wiki/Estados_Unidos" TargetMode="External"/><Relationship Id="rId11" Type="http://schemas.openxmlformats.org/officeDocument/2006/relationships/image" Target="../media/image35.jpeg"/><Relationship Id="rId5" Type="http://schemas.openxmlformats.org/officeDocument/2006/relationships/hyperlink" Target="http://es.wikipedia.org/wiki/California" TargetMode="External"/><Relationship Id="rId10" Type="http://schemas.openxmlformats.org/officeDocument/2006/relationships/hyperlink" Target="http://es.wikipedia.org/wiki/Civil" TargetMode="External"/><Relationship Id="rId4" Type="http://schemas.openxmlformats.org/officeDocument/2006/relationships/hyperlink" Target="http://es.wikipedia.org/wiki/1944" TargetMode="External"/><Relationship Id="rId9" Type="http://schemas.openxmlformats.org/officeDocument/2006/relationships/hyperlink" Target="http://es.wikipedia.org/wiki/Marinero"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thingsadultsgetwrong.com/blog/wp-content/uploads/2011/04/miami-tornado.jpg" TargetMode="External"/><Relationship Id="rId2" Type="http://schemas.openxmlformats.org/officeDocument/2006/relationships/image" Target="../media/image37.gif"/><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flickr.com/photos/adamhoustonphotography/2319383171/" TargetMode="Externa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es.wikipedia.org/wiki/1906" TargetMode="External"/><Relationship Id="rId2" Type="http://schemas.openxmlformats.org/officeDocument/2006/relationships/hyperlink" Target="http://es.wikipedia.org/wiki/18_de_abril" TargetMode="External"/><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57.jpeg"/><Relationship Id="rId1" Type="http://schemas.openxmlformats.org/officeDocument/2006/relationships/slideLayout" Target="../slideLayouts/slideLayout2.xml"/><Relationship Id="rId4" Type="http://schemas.openxmlformats.org/officeDocument/2006/relationships/image" Target="../media/image58.jpeg"/></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diclib.com/severidad/show/es/signum/41171" TargetMode="External"/><Relationship Id="rId2" Type="http://schemas.openxmlformats.org/officeDocument/2006/relationships/hyperlink" Target="http://www.diclib.com/crudeza/show/es/signum/13051" TargetMode="Externa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 Id="rId5" Type="http://schemas.openxmlformats.org/officeDocument/2006/relationships/image" Target="../media/image70.jpeg"/><Relationship Id="rId4" Type="http://schemas.openxmlformats.org/officeDocument/2006/relationships/image" Target="../media/image69.jpeg"/></Relationships>
</file>

<file path=ppt/slides/_rels/slide57.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hyperlink" Target="#comm/17"/><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620689"/>
            <a:ext cx="7772400" cy="1944215"/>
          </a:xfrm>
        </p:spPr>
        <p:txBody>
          <a:bodyPr/>
          <a:lstStyle/>
          <a:p>
            <a:pPr algn="l"/>
            <a:r>
              <a:rPr lang="es-CO" dirty="0" smtClean="0">
                <a:latin typeface="Algerian" pitchFamily="82" charset="0"/>
              </a:rPr>
              <a:t>TEMA N° 8</a:t>
            </a:r>
            <a:br>
              <a:rPr lang="es-CO" dirty="0" smtClean="0">
                <a:latin typeface="Algerian" pitchFamily="82" charset="0"/>
              </a:rPr>
            </a:br>
            <a:r>
              <a:rPr lang="es-CO" dirty="0" smtClean="0">
                <a:latin typeface="Algerian" pitchFamily="82" charset="0"/>
              </a:rPr>
              <a:t>LAS CIUDADES</a:t>
            </a:r>
            <a:endParaRPr lang="es-CO" dirty="0">
              <a:latin typeface="Algerian" pitchFamily="82" charset="0"/>
            </a:endParaRPr>
          </a:p>
        </p:txBody>
      </p:sp>
      <p:pic>
        <p:nvPicPr>
          <p:cNvPr id="22530" name="Picture 2" descr="http://t0.gstatic.com/images?q=tbn:ANd9GcRMhQ2dRp3O5uvvloJ4G8wAvA32K9IJUo4yUvYWX1Iv2bh2Vel0"/>
          <p:cNvPicPr>
            <a:picLocks noChangeAspect="1" noChangeArrowheads="1"/>
          </p:cNvPicPr>
          <p:nvPr/>
        </p:nvPicPr>
        <p:blipFill>
          <a:blip r:embed="rId2" cstate="print"/>
          <a:srcRect/>
          <a:stretch>
            <a:fillRect/>
          </a:stretch>
        </p:blipFill>
        <p:spPr bwMode="auto">
          <a:xfrm>
            <a:off x="4211960" y="2276872"/>
            <a:ext cx="4699223" cy="4296123"/>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640960" cy="706090"/>
          </a:xfrm>
        </p:spPr>
        <p:txBody>
          <a:bodyPr>
            <a:noAutofit/>
          </a:bodyPr>
          <a:lstStyle/>
          <a:p>
            <a:r>
              <a:rPr lang="es-CO" sz="4000" b="1" dirty="0" smtClean="0">
                <a:solidFill>
                  <a:srgbClr val="FF0000"/>
                </a:solidFill>
              </a:rPr>
              <a:t>Los constructores de la ciudad original</a:t>
            </a:r>
            <a:endParaRPr lang="es-CO" sz="4000" b="1" dirty="0">
              <a:solidFill>
                <a:srgbClr val="FF0000"/>
              </a:solidFill>
            </a:endParaRPr>
          </a:p>
        </p:txBody>
      </p:sp>
      <p:sp>
        <p:nvSpPr>
          <p:cNvPr id="3" name="2 Marcador de contenido"/>
          <p:cNvSpPr>
            <a:spLocks noGrp="1"/>
          </p:cNvSpPr>
          <p:nvPr>
            <p:ph idx="1"/>
          </p:nvPr>
        </p:nvSpPr>
        <p:spPr>
          <a:xfrm>
            <a:off x="0" y="1268760"/>
            <a:ext cx="5796136" cy="5589240"/>
          </a:xfrm>
          <a:solidFill>
            <a:srgbClr val="FFC000"/>
          </a:solidFill>
        </p:spPr>
        <p:txBody>
          <a:bodyPr>
            <a:normAutofit/>
          </a:bodyPr>
          <a:lstStyle/>
          <a:p>
            <a:pPr>
              <a:buNone/>
            </a:pPr>
            <a:r>
              <a:rPr lang="es-CO" sz="4200" b="1" dirty="0" smtClean="0">
                <a:solidFill>
                  <a:srgbClr val="FF0000"/>
                </a:solidFill>
              </a:rPr>
              <a:t> </a:t>
            </a:r>
            <a:r>
              <a:rPr lang="es-CO" dirty="0" smtClean="0"/>
              <a:t>  </a:t>
            </a:r>
            <a:r>
              <a:rPr lang="es-CO" dirty="0" smtClean="0">
                <a:solidFill>
                  <a:srgbClr val="FF0000"/>
                </a:solidFill>
              </a:rPr>
              <a:t>Génesis 4:2</a:t>
            </a:r>
            <a:r>
              <a:rPr lang="es-CO" dirty="0" smtClean="0"/>
              <a:t> dice que originalmente Caín escogió como oficio ser “labrador”. </a:t>
            </a:r>
          </a:p>
          <a:p>
            <a:pPr>
              <a:buNone/>
            </a:pPr>
            <a:r>
              <a:rPr lang="es-CO" dirty="0" smtClean="0"/>
              <a:t>Al recibir la maldición de Dios, Caín se había retirado de la familia de sus padres.  </a:t>
            </a:r>
          </a:p>
          <a:p>
            <a:pPr>
              <a:buNone/>
            </a:pPr>
            <a:r>
              <a:rPr lang="es-CO" dirty="0" smtClean="0"/>
              <a:t>Y luego fundó una ciudad, a la cual dio el nombre de su hijo mayor,</a:t>
            </a:r>
            <a:r>
              <a:rPr lang="es-CO" dirty="0" smtClean="0">
                <a:solidFill>
                  <a:srgbClr val="FF0000"/>
                </a:solidFill>
              </a:rPr>
              <a:t> </a:t>
            </a:r>
            <a:r>
              <a:rPr lang="es-CO" dirty="0" smtClean="0"/>
              <a:t>(Enoc)</a:t>
            </a:r>
            <a:r>
              <a:rPr lang="es-CO" dirty="0" smtClean="0">
                <a:solidFill>
                  <a:srgbClr val="FF0000"/>
                </a:solidFill>
              </a:rPr>
              <a:t> [Gén. 4:17].</a:t>
            </a:r>
            <a:r>
              <a:rPr lang="es-CO" dirty="0" smtClean="0"/>
              <a:t> </a:t>
            </a:r>
            <a:endParaRPr lang="es-CO" dirty="0"/>
          </a:p>
        </p:txBody>
      </p:sp>
      <p:pic>
        <p:nvPicPr>
          <p:cNvPr id="22530" name="Picture 2" descr="http://t3.gstatic.com/images?q=tbn:ANd9GcRshpwfDwvpFm9snwDznfBOkU9bW6_jw1bWfwRnLswGc_acgvB9iw"/>
          <p:cNvPicPr>
            <a:picLocks noChangeAspect="1" noChangeArrowheads="1"/>
          </p:cNvPicPr>
          <p:nvPr/>
        </p:nvPicPr>
        <p:blipFill>
          <a:blip r:embed="rId2" cstate="print"/>
          <a:srcRect/>
          <a:stretch>
            <a:fillRect/>
          </a:stretch>
        </p:blipFill>
        <p:spPr bwMode="auto">
          <a:xfrm>
            <a:off x="6156176" y="1340769"/>
            <a:ext cx="2638425" cy="1800200"/>
          </a:xfrm>
          <a:prstGeom prst="rect">
            <a:avLst/>
          </a:prstGeom>
          <a:noFill/>
        </p:spPr>
      </p:pic>
      <p:pic>
        <p:nvPicPr>
          <p:cNvPr id="22532" name="Picture 4" descr="http://t0.gstatic.com/images?q=tbn:ANd9GcSuXKpAo_FaMKupiVcGsmbmQ_TOHZRAKVRdu7iW_1QwldvzB41ScA"/>
          <p:cNvPicPr>
            <a:picLocks noChangeAspect="1" noChangeArrowheads="1"/>
          </p:cNvPicPr>
          <p:nvPr/>
        </p:nvPicPr>
        <p:blipFill>
          <a:blip r:embed="rId3" cstate="print"/>
          <a:srcRect/>
          <a:stretch>
            <a:fillRect/>
          </a:stretch>
        </p:blipFill>
        <p:spPr bwMode="auto">
          <a:xfrm>
            <a:off x="6156176" y="3284984"/>
            <a:ext cx="2576314" cy="1512168"/>
          </a:xfrm>
          <a:prstGeom prst="rect">
            <a:avLst/>
          </a:prstGeom>
          <a:noFill/>
        </p:spPr>
      </p:pic>
      <p:pic>
        <p:nvPicPr>
          <p:cNvPr id="22534" name="Picture 6" descr="http://rlv.zcache.com/cain_built_the_city_enoch_by_french_champion_card-p137905186401191482trl8_152.jpg"/>
          <p:cNvPicPr>
            <a:picLocks noChangeAspect="1" noChangeArrowheads="1"/>
          </p:cNvPicPr>
          <p:nvPr/>
        </p:nvPicPr>
        <p:blipFill>
          <a:blip r:embed="rId4" cstate="print"/>
          <a:srcRect/>
          <a:stretch>
            <a:fillRect/>
          </a:stretch>
        </p:blipFill>
        <p:spPr bwMode="auto">
          <a:xfrm>
            <a:off x="5796136" y="4869160"/>
            <a:ext cx="3347864" cy="173583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2530"/>
                                        </p:tgtEl>
                                        <p:attrNameLst>
                                          <p:attrName>style.visibility</p:attrName>
                                        </p:attrNameLst>
                                      </p:cBhvr>
                                      <p:to>
                                        <p:strVal val="visible"/>
                                      </p:to>
                                    </p:set>
                                    <p:anim to="" calcmode="lin" valueType="num">
                                      <p:cBhvr>
                                        <p:cTn id="22" dur="1" fill="hold"/>
                                        <p:tgtEl>
                                          <p:spTgt spid="2253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2532"/>
                                        </p:tgtEl>
                                        <p:attrNameLst>
                                          <p:attrName>style.visibility</p:attrName>
                                        </p:attrNameLst>
                                      </p:cBhvr>
                                      <p:to>
                                        <p:strVal val="visible"/>
                                      </p:to>
                                    </p:set>
                                    <p:anim to="" calcmode="lin" valueType="num">
                                      <p:cBhvr>
                                        <p:cTn id="27" dur="1" fill="hold"/>
                                        <p:tgtEl>
                                          <p:spTgt spid="2253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 to="" calcmode="lin" valueType="num">
                                      <p:cBhvr>
                                        <p:cTn id="32" dur="1" fill="hold"/>
                                        <p:tgtEl>
                                          <p:spTgt spid="3">
                                            <p:txEl>
                                              <p:pRg st="1" end="1"/>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22534"/>
                                        </p:tgtEl>
                                        <p:attrNameLst>
                                          <p:attrName>style.visibility</p:attrName>
                                        </p:attrNameLst>
                                      </p:cBhvr>
                                      <p:to>
                                        <p:strVal val="visible"/>
                                      </p:to>
                                    </p:set>
                                    <p:anim to="" calcmode="lin" valueType="num">
                                      <p:cBhvr>
                                        <p:cTn id="37" dur="1" fill="hold"/>
                                        <p:tgtEl>
                                          <p:spTgt spid="22534"/>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3">
                                            <p:txEl>
                                              <p:pRg st="2" end="2"/>
                                            </p:txEl>
                                          </p:spTgt>
                                        </p:tgtEl>
                                        <p:attrNameLst>
                                          <p:attrName>style.visibility</p:attrName>
                                        </p:attrNameLst>
                                      </p:cBhvr>
                                      <p:to>
                                        <p:strVal val="visible"/>
                                      </p:to>
                                    </p:set>
                                    <p:anim to="" calcmode="lin" valueType="num">
                                      <p:cBhvr>
                                        <p:cTn id="4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4283968" cy="6453336"/>
          </a:xfrm>
          <a:solidFill>
            <a:schemeClr val="accent2">
              <a:lumMod val="20000"/>
              <a:lumOff val="80000"/>
            </a:schemeClr>
          </a:solidFill>
        </p:spPr>
        <p:txBody>
          <a:bodyPr>
            <a:normAutofit lnSpcReduction="10000"/>
          </a:bodyPr>
          <a:lstStyle/>
          <a:p>
            <a:pPr algn="ctr">
              <a:buNone/>
            </a:pPr>
            <a:r>
              <a:rPr lang="es-CO" dirty="0" smtClean="0"/>
              <a:t>  Caín se había retirado de la presencia del Señor, desechando la promesa del Edén restaurado, para buscar riquezas y placer en la tierra maldita por el pecado, y así se había destacado como caudillo de la gran multitud que adora al dios de este mundo.</a:t>
            </a:r>
            <a:r>
              <a:rPr lang="es-CO" dirty="0" smtClean="0">
                <a:solidFill>
                  <a:srgbClr val="FF0000"/>
                </a:solidFill>
              </a:rPr>
              <a:t>-PP 67 (1890). </a:t>
            </a:r>
            <a:endParaRPr lang="es-CO" dirty="0" smtClean="0"/>
          </a:p>
          <a:p>
            <a:endParaRPr lang="es-CO" dirty="0"/>
          </a:p>
        </p:txBody>
      </p:sp>
      <p:pic>
        <p:nvPicPr>
          <p:cNvPr id="4" name="Picture 6" descr="http://rlv.zcache.com/cain_built_the_city_enoch_by_french_champion_card-p137905186401191482trl8_152.jpg"/>
          <p:cNvPicPr>
            <a:picLocks noChangeAspect="1" noChangeArrowheads="1"/>
          </p:cNvPicPr>
          <p:nvPr/>
        </p:nvPicPr>
        <p:blipFill>
          <a:blip r:embed="rId2" cstate="print"/>
          <a:srcRect/>
          <a:stretch>
            <a:fillRect/>
          </a:stretch>
        </p:blipFill>
        <p:spPr bwMode="auto">
          <a:xfrm>
            <a:off x="4355976" y="476672"/>
            <a:ext cx="4608512" cy="6056313"/>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05064"/>
            <a:ext cx="8229600" cy="2592288"/>
          </a:xfrm>
          <a:solidFill>
            <a:srgbClr val="FFFF00"/>
          </a:solidFill>
        </p:spPr>
        <p:txBody>
          <a:bodyPr>
            <a:normAutofit fontScale="77500" lnSpcReduction="20000"/>
          </a:bodyPr>
          <a:lstStyle/>
          <a:p>
            <a:pPr>
              <a:buNone/>
            </a:pPr>
            <a:endParaRPr lang="es-CO" dirty="0" smtClean="0"/>
          </a:p>
          <a:p>
            <a:r>
              <a:rPr lang="es-CO" dirty="0" smtClean="0"/>
              <a:t> </a:t>
            </a:r>
            <a:r>
              <a:rPr lang="es-CO" sz="3800" dirty="0" smtClean="0"/>
              <a:t>Los que deseaban olvidar a su Creador y desechar las restricciones de su ley, tenían por constante molestia las enseñanzas y el ejemplo de sus piadosos compañeros; y después de un tiempo decidieron separarse de los que adoraban a Dios.</a:t>
            </a:r>
          </a:p>
          <a:p>
            <a:endParaRPr lang="es-CO" dirty="0" smtClean="0"/>
          </a:p>
          <a:p>
            <a:endParaRPr lang="es-CO" dirty="0"/>
          </a:p>
        </p:txBody>
      </p:sp>
      <p:sp>
        <p:nvSpPr>
          <p:cNvPr id="4" name="3 Rectángulo"/>
          <p:cNvSpPr/>
          <p:nvPr/>
        </p:nvSpPr>
        <p:spPr>
          <a:xfrm>
            <a:off x="251520" y="260648"/>
            <a:ext cx="5040560" cy="3539430"/>
          </a:xfrm>
          <a:prstGeom prst="rect">
            <a:avLst/>
          </a:prstGeom>
          <a:solidFill>
            <a:srgbClr val="92D050"/>
          </a:solidFill>
        </p:spPr>
        <p:txBody>
          <a:bodyPr wrap="square">
            <a:spAutoFit/>
          </a:bodyPr>
          <a:lstStyle/>
          <a:p>
            <a:pPr algn="ctr"/>
            <a:r>
              <a:rPr lang="es-CO" sz="2800" dirty="0" smtClean="0"/>
              <a:t>Durante algún tiempo, los descendientes de Noé continuaron habitando en las montañas donde el arca se había detenido. A medida que se multiplicaron, la apostasía no tardó en causar división entre ellos.</a:t>
            </a:r>
          </a:p>
        </p:txBody>
      </p:sp>
      <p:pic>
        <p:nvPicPr>
          <p:cNvPr id="21506" name="Picture 2" descr="http://t2.gstatic.com/images?q=tbn:ANd9GcQbu949pIe_zr0vzCONmvMdufI0mmNeODrCvwxNg7WbjmfBHRQC9Q"/>
          <p:cNvPicPr>
            <a:picLocks noChangeAspect="1" noChangeArrowheads="1"/>
          </p:cNvPicPr>
          <p:nvPr/>
        </p:nvPicPr>
        <p:blipFill>
          <a:blip r:embed="rId3" cstate="print"/>
          <a:srcRect/>
          <a:stretch>
            <a:fillRect/>
          </a:stretch>
        </p:blipFill>
        <p:spPr bwMode="auto">
          <a:xfrm>
            <a:off x="5436096" y="332656"/>
            <a:ext cx="3528392" cy="36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to="" calcmode="lin" valueType="num">
                                      <p:cBhvr>
                                        <p:cTn id="7" dur="1" fill="hold"/>
                                        <p:tgtEl>
                                          <p:spTgt spid="2150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to="" calcmode="lin" valueType="num">
                                      <p:cBhvr>
                                        <p:cTn id="22"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4932040" cy="6525344"/>
          </a:xfrm>
          <a:solidFill>
            <a:schemeClr val="accent2">
              <a:lumMod val="20000"/>
              <a:lumOff val="80000"/>
            </a:schemeClr>
          </a:solidFill>
        </p:spPr>
        <p:txBody>
          <a:bodyPr>
            <a:normAutofit lnSpcReduction="10000"/>
          </a:bodyPr>
          <a:lstStyle/>
          <a:p>
            <a:r>
              <a:rPr lang="es-CO" dirty="0" smtClean="0"/>
              <a:t>Para lograr su fin, emigraron a la llanura de Sinar, que estaba a orillas del río Eufrates... </a:t>
            </a:r>
          </a:p>
          <a:p>
            <a:endParaRPr lang="es-CO" dirty="0" smtClean="0"/>
          </a:p>
          <a:p>
            <a:pPr algn="ctr"/>
            <a:r>
              <a:rPr lang="es-CO" dirty="0" smtClean="0"/>
              <a:t>Decidieron construir allí una ciudad, (Babel), y en ella una torre de tan estupenda altura que fuera la maravilla del mundo </a:t>
            </a:r>
            <a:r>
              <a:rPr lang="es-CO" dirty="0" smtClean="0">
                <a:solidFill>
                  <a:srgbClr val="FF0000"/>
                </a:solidFill>
              </a:rPr>
              <a:t>[Gén. 11: 2-4] .-Léase Patriarcas y Profetas  P 111-112 (escrito en 1890).</a:t>
            </a:r>
            <a:r>
              <a:rPr lang="es-CO" dirty="0" smtClean="0"/>
              <a:t> </a:t>
            </a:r>
          </a:p>
          <a:p>
            <a:endParaRPr lang="es-CO" dirty="0"/>
          </a:p>
        </p:txBody>
      </p:sp>
      <p:pic>
        <p:nvPicPr>
          <p:cNvPr id="37890" name="Picture 2" descr="http://t2.gstatic.com/images?q=tbn:ANd9GcRz_PVRyg8LO-bQRmYo-EkTSk3OkAmZPFwJN-VPV_Drj4DfD6ER0g"/>
          <p:cNvPicPr>
            <a:picLocks noChangeAspect="1" noChangeArrowheads="1"/>
          </p:cNvPicPr>
          <p:nvPr/>
        </p:nvPicPr>
        <p:blipFill>
          <a:blip r:embed="rId2" cstate="print"/>
          <a:srcRect/>
          <a:stretch>
            <a:fillRect/>
          </a:stretch>
        </p:blipFill>
        <p:spPr bwMode="auto">
          <a:xfrm>
            <a:off x="4932040" y="764704"/>
            <a:ext cx="3960440" cy="52565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37890"/>
                                        </p:tgtEl>
                                        <p:attrNameLst>
                                          <p:attrName>style.visibility</p:attrName>
                                        </p:attrNameLst>
                                      </p:cBhvr>
                                      <p:to>
                                        <p:strVal val="visible"/>
                                      </p:to>
                                    </p:set>
                                    <p:anim to="" calcmode="lin" valueType="num">
                                      <p:cBhvr>
                                        <p:cTn id="17" dur="1" fill="hold"/>
                                        <p:tgtEl>
                                          <p:spTgt spid="3789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
                                        <p:tgtEl>
                                          <p:spTgt spid="3">
                                            <p:txEl>
                                              <p:pRg st="2" end="2"/>
                                            </p:txEl>
                                          </p:spTgt>
                                        </p:tgtEl>
                                      </p:cBhvr>
                                    </p:animEffect>
                                    <p:anim calcmode="lin" valueType="num">
                                      <p:cBhvr>
                                        <p:cTn id="2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rgbClr val="FFFF00"/>
          </a:solidFill>
        </p:spPr>
        <p:txBody>
          <a:bodyPr>
            <a:normAutofit fontScale="90000"/>
          </a:bodyPr>
          <a:lstStyle/>
          <a:p>
            <a:r>
              <a:rPr lang="es-CO" dirty="0" smtClean="0">
                <a:latin typeface="Algerian" pitchFamily="82" charset="0"/>
              </a:rPr>
              <a:t>¿En términos generales, qué son las ciudades?</a:t>
            </a:r>
            <a:endParaRPr lang="es-CO" dirty="0">
              <a:latin typeface="Algerian" pitchFamily="82" charset="0"/>
            </a:endParaRPr>
          </a:p>
        </p:txBody>
      </p:sp>
      <p:sp>
        <p:nvSpPr>
          <p:cNvPr id="3" name="2 Marcador de contenido"/>
          <p:cNvSpPr>
            <a:spLocks noGrp="1"/>
          </p:cNvSpPr>
          <p:nvPr>
            <p:ph idx="1"/>
          </p:nvPr>
        </p:nvSpPr>
        <p:spPr>
          <a:xfrm>
            <a:off x="0" y="1600200"/>
            <a:ext cx="8686800" cy="1828800"/>
          </a:xfrm>
        </p:spPr>
        <p:txBody>
          <a:bodyPr>
            <a:normAutofit/>
          </a:bodyPr>
          <a:lstStyle/>
          <a:p>
            <a:pPr>
              <a:buNone/>
            </a:pPr>
            <a:r>
              <a:rPr lang="es-CO" sz="4400" b="1" dirty="0" smtClean="0">
                <a:solidFill>
                  <a:srgbClr val="FF0000"/>
                </a:solidFill>
              </a:rPr>
              <a:t>             </a:t>
            </a:r>
            <a:r>
              <a:rPr lang="es-CO" sz="3000" b="1" u="sng" dirty="0" smtClean="0">
                <a:solidFill>
                  <a:srgbClr val="FF0000"/>
                </a:solidFill>
              </a:rPr>
              <a:t>Las ciudades son semilleros de vicio </a:t>
            </a:r>
          </a:p>
          <a:p>
            <a:pPr algn="ctr">
              <a:buNone/>
            </a:pPr>
            <a:r>
              <a:rPr lang="es-CO" dirty="0" smtClean="0"/>
              <a:t>      </a:t>
            </a:r>
            <a:r>
              <a:rPr lang="es-CO" sz="2800" dirty="0" smtClean="0">
                <a:solidFill>
                  <a:srgbClr val="002060"/>
                </a:solidFill>
              </a:rPr>
              <a:t>La persecución de los placeres y las diversiones se centraliza en las ciudades. </a:t>
            </a:r>
          </a:p>
        </p:txBody>
      </p:sp>
      <p:sp>
        <p:nvSpPr>
          <p:cNvPr id="5" name="4 Rectángulo"/>
          <p:cNvSpPr/>
          <p:nvPr/>
        </p:nvSpPr>
        <p:spPr>
          <a:xfrm>
            <a:off x="323528" y="3645024"/>
            <a:ext cx="4320480" cy="3108543"/>
          </a:xfrm>
          <a:prstGeom prst="rect">
            <a:avLst/>
          </a:prstGeom>
        </p:spPr>
        <p:txBody>
          <a:bodyPr wrap="square">
            <a:spAutoFit/>
          </a:bodyPr>
          <a:lstStyle/>
          <a:p>
            <a:pPr algn="ctr">
              <a:buNone/>
            </a:pPr>
            <a:r>
              <a:rPr lang="es-CO" sz="2800" dirty="0" smtClean="0"/>
              <a:t>Muchos padres que se establecen en la ciudad con sus hijos, pensando darles mayores ventajas, se desilusionan, y demasiado tarde se arrepienten de su terrible error. </a:t>
            </a:r>
          </a:p>
        </p:txBody>
      </p:sp>
      <p:pic>
        <p:nvPicPr>
          <p:cNvPr id="22530" name="Picture 2" descr="http://t2.gstatic.com/images?q=tbn:ANd9GcTqvKlfFd_YoxS8r3lIKoAC910RdMDKVQbukZx56GHBzs19dQZK"/>
          <p:cNvPicPr>
            <a:picLocks noChangeAspect="1" noChangeArrowheads="1"/>
          </p:cNvPicPr>
          <p:nvPr/>
        </p:nvPicPr>
        <p:blipFill>
          <a:blip r:embed="rId2" cstate="print"/>
          <a:srcRect/>
          <a:stretch>
            <a:fillRect/>
          </a:stretch>
        </p:blipFill>
        <p:spPr bwMode="auto">
          <a:xfrm>
            <a:off x="4716016" y="3573016"/>
            <a:ext cx="4032448" cy="29523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22530"/>
                                        </p:tgtEl>
                                        <p:attrNameLst>
                                          <p:attrName>style.visibility</p:attrName>
                                        </p:attrNameLst>
                                      </p:cBhvr>
                                      <p:to>
                                        <p:strVal val="visible"/>
                                      </p:to>
                                    </p:set>
                                    <p:animEffect transition="in" filter="fade">
                                      <p:cBhvr>
                                        <p:cTn id="12" dur="100"/>
                                        <p:tgtEl>
                                          <p:spTgt spid="22530"/>
                                        </p:tgtEl>
                                      </p:cBhvr>
                                    </p:animEffect>
                                    <p:anim calcmode="lin" valueType="num">
                                      <p:cBhvr>
                                        <p:cTn id="13" dur="400" fill="hold"/>
                                        <p:tgtEl>
                                          <p:spTgt spid="22530"/>
                                        </p:tgtEl>
                                        <p:attrNameLst>
                                          <p:attrName>ppt_x</p:attrName>
                                        </p:attrNameLst>
                                      </p:cBhvr>
                                      <p:tavLst>
                                        <p:tav tm="0">
                                          <p:val>
                                            <p:strVal val="#ppt_x"/>
                                          </p:val>
                                        </p:tav>
                                        <p:tav tm="100000">
                                          <p:val>
                                            <p:strVal val="#ppt_x"/>
                                          </p:val>
                                        </p:tav>
                                      </p:tavLst>
                                    </p:anim>
                                    <p:anim calcmode="lin" valueType="num">
                                      <p:cBhvr>
                                        <p:cTn id="14" dur="400" fill="hold"/>
                                        <p:tgtEl>
                                          <p:spTgt spid="22530"/>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2253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2253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to="" calcmode="lin" valueType="num">
                                      <p:cBhvr>
                                        <p:cTn id="21" dur="1" fill="hold"/>
                                        <p:tgtEl>
                                          <p:spTgt spid="3">
                                            <p:txEl>
                                              <p:pRg st="0" end="0"/>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to="" calcmode="lin" valueType="num">
                                      <p:cBhvr>
                                        <p:cTn id="26" dur="1" fill="hold"/>
                                        <p:tgtEl>
                                          <p:spTgt spid="3">
                                            <p:txEl>
                                              <p:pRg st="1" end="1"/>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55"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strVal val="#ppt_w*0.70"/>
                                          </p:val>
                                        </p:tav>
                                        <p:tav tm="100000">
                                          <p:val>
                                            <p:strVal val="#ppt_w"/>
                                          </p:val>
                                        </p:tav>
                                      </p:tavLst>
                                    </p:anim>
                                    <p:anim calcmode="lin" valueType="num">
                                      <p:cBhvr>
                                        <p:cTn id="32" dur="1000" fill="hold"/>
                                        <p:tgtEl>
                                          <p:spTgt spid="5"/>
                                        </p:tgtEl>
                                        <p:attrNameLst>
                                          <p:attrName>ppt_h</p:attrName>
                                        </p:attrNameLst>
                                      </p:cBhvr>
                                      <p:tavLst>
                                        <p:tav tm="0">
                                          <p:val>
                                            <p:strVal val="#ppt_h"/>
                                          </p:val>
                                        </p:tav>
                                        <p:tav tm="100000">
                                          <p:val>
                                            <p:strVal val="#ppt_h"/>
                                          </p:val>
                                        </p:tav>
                                      </p:tavLst>
                                    </p:anim>
                                    <p:animEffect transition="in" filter="fade">
                                      <p:cBhvr>
                                        <p:cTn id="3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19256" cy="1368151"/>
          </a:xfrm>
          <a:solidFill>
            <a:schemeClr val="accent1">
              <a:lumMod val="20000"/>
              <a:lumOff val="80000"/>
            </a:schemeClr>
          </a:solidFill>
        </p:spPr>
        <p:txBody>
          <a:bodyPr>
            <a:normAutofit/>
          </a:bodyPr>
          <a:lstStyle/>
          <a:p>
            <a:pPr algn="ctr">
              <a:buNone/>
            </a:pPr>
            <a:r>
              <a:rPr lang="es-CO" sz="2800" dirty="0" smtClean="0"/>
              <a:t>   Las ciudades de nuestros días se están volviendo rápidamente como Sodoma y Gomorra.</a:t>
            </a:r>
          </a:p>
        </p:txBody>
      </p:sp>
      <p:sp>
        <p:nvSpPr>
          <p:cNvPr id="4" name="3 Rectángulo"/>
          <p:cNvSpPr/>
          <p:nvPr/>
        </p:nvSpPr>
        <p:spPr>
          <a:xfrm>
            <a:off x="323528" y="2136339"/>
            <a:ext cx="6696744" cy="3970318"/>
          </a:xfrm>
          <a:prstGeom prst="rect">
            <a:avLst/>
          </a:prstGeom>
          <a:solidFill>
            <a:schemeClr val="accent2">
              <a:lumMod val="20000"/>
              <a:lumOff val="80000"/>
            </a:schemeClr>
          </a:solidFill>
        </p:spPr>
        <p:txBody>
          <a:bodyPr wrap="square">
            <a:spAutoFit/>
          </a:bodyPr>
          <a:lstStyle/>
          <a:p>
            <a:r>
              <a:rPr lang="es-CO" sz="2800" dirty="0" smtClean="0"/>
              <a:t>Los muchos días feriados estimulan (</a:t>
            </a:r>
            <a:r>
              <a:rPr lang="es-CO" sz="2800" b="1" dirty="0" smtClean="0">
                <a:solidFill>
                  <a:srgbClr val="FF0000"/>
                </a:solidFill>
              </a:rPr>
              <a:t>1</a:t>
            </a:r>
            <a:r>
              <a:rPr lang="es-CO" sz="2800" dirty="0" smtClean="0"/>
              <a:t>), la holgazanería (</a:t>
            </a:r>
            <a:r>
              <a:rPr lang="es-CO" sz="2800" b="1" dirty="0" smtClean="0">
                <a:solidFill>
                  <a:srgbClr val="FF0000"/>
                </a:solidFill>
              </a:rPr>
              <a:t>2</a:t>
            </a:r>
            <a:r>
              <a:rPr lang="es-CO" sz="2800" dirty="0" smtClean="0"/>
              <a:t>), los deportes excitantes (</a:t>
            </a:r>
            <a:r>
              <a:rPr lang="es-CO" sz="2800" b="1" dirty="0" smtClean="0">
                <a:solidFill>
                  <a:srgbClr val="FF0000"/>
                </a:solidFill>
              </a:rPr>
              <a:t>3</a:t>
            </a:r>
            <a:r>
              <a:rPr lang="es-CO" sz="2800" dirty="0" smtClean="0"/>
              <a:t>), el asistir a los teatros (</a:t>
            </a:r>
            <a:r>
              <a:rPr lang="es-CO" sz="2800" b="1" dirty="0" smtClean="0">
                <a:solidFill>
                  <a:srgbClr val="FF0000"/>
                </a:solidFill>
              </a:rPr>
              <a:t>4</a:t>
            </a:r>
            <a:r>
              <a:rPr lang="es-CO" sz="2800" dirty="0" smtClean="0"/>
              <a:t>),  las carreras de caballos (</a:t>
            </a:r>
            <a:r>
              <a:rPr lang="es-CO" sz="2800" b="1" dirty="0" smtClean="0">
                <a:solidFill>
                  <a:srgbClr val="FF0000"/>
                </a:solidFill>
              </a:rPr>
              <a:t>5</a:t>
            </a:r>
            <a:r>
              <a:rPr lang="es-CO" sz="2800" dirty="0" smtClean="0"/>
              <a:t>), los juegos de azar (</a:t>
            </a:r>
            <a:r>
              <a:rPr lang="es-CO" sz="2800" b="1" dirty="0" smtClean="0">
                <a:solidFill>
                  <a:srgbClr val="FF0000"/>
                </a:solidFill>
              </a:rPr>
              <a:t>6</a:t>
            </a:r>
            <a:r>
              <a:rPr lang="es-CO" sz="2800" dirty="0" smtClean="0"/>
              <a:t>), el beber licores y las jaranas (</a:t>
            </a:r>
            <a:r>
              <a:rPr lang="es-ES" sz="2800" dirty="0" smtClean="0"/>
              <a:t>Diversión bulliciosa y alborotada) y (</a:t>
            </a:r>
            <a:r>
              <a:rPr lang="es-ES" sz="2800" b="1" dirty="0" smtClean="0">
                <a:solidFill>
                  <a:srgbClr val="FF0000"/>
                </a:solidFill>
              </a:rPr>
              <a:t>7</a:t>
            </a:r>
            <a:r>
              <a:rPr lang="es-ES" sz="2800" dirty="0" smtClean="0"/>
              <a:t>), </a:t>
            </a:r>
            <a:r>
              <a:rPr lang="es-CO" sz="2800" dirty="0" smtClean="0"/>
              <a:t>estimulan todas las pasiones a una actividad intensa. (De esta forma), la juventud es arrastrada por la corriente popular.-</a:t>
            </a:r>
            <a:r>
              <a:rPr lang="es-CO" sz="2800" dirty="0" smtClean="0">
                <a:solidFill>
                  <a:srgbClr val="FF0000"/>
                </a:solidFill>
              </a:rPr>
              <a:t>PVGM 35 (1900). </a:t>
            </a:r>
          </a:p>
        </p:txBody>
      </p:sp>
      <p:pic>
        <p:nvPicPr>
          <p:cNvPr id="1026" name="Picture 2" descr="http://t3.gstatic.com/images?q=tbn:ANd9GcRkuzM7LGTmdH2RPIYHXfH6tLzioUxLTZsU7XxfRlzzP1mf6QfMLQ"/>
          <p:cNvPicPr>
            <a:picLocks noChangeAspect="1" noChangeArrowheads="1"/>
          </p:cNvPicPr>
          <p:nvPr/>
        </p:nvPicPr>
        <p:blipFill>
          <a:blip r:embed="rId2" cstate="print"/>
          <a:srcRect/>
          <a:stretch>
            <a:fillRect/>
          </a:stretch>
        </p:blipFill>
        <p:spPr bwMode="auto">
          <a:xfrm>
            <a:off x="7452320" y="3645024"/>
            <a:ext cx="1512168" cy="1584176"/>
          </a:xfrm>
          <a:prstGeom prst="rect">
            <a:avLst/>
          </a:prstGeom>
          <a:noFill/>
        </p:spPr>
      </p:pic>
      <p:pic>
        <p:nvPicPr>
          <p:cNvPr id="1028" name="Picture 4" descr="http://t0.gstatic.com/images?q=tbn:ANd9GcQOy5L404Hjjm-eEYaMAQVGVlq__GxyAB4adTJ2g_orrTt7kF6S"/>
          <p:cNvPicPr>
            <a:picLocks noChangeAspect="1" noChangeArrowheads="1"/>
          </p:cNvPicPr>
          <p:nvPr/>
        </p:nvPicPr>
        <p:blipFill>
          <a:blip r:embed="rId3" cstate="print"/>
          <a:srcRect/>
          <a:stretch>
            <a:fillRect/>
          </a:stretch>
        </p:blipFill>
        <p:spPr bwMode="auto">
          <a:xfrm>
            <a:off x="7524328" y="5373216"/>
            <a:ext cx="1440160" cy="1161679"/>
          </a:xfrm>
          <a:prstGeom prst="rect">
            <a:avLst/>
          </a:prstGeom>
          <a:noFill/>
        </p:spPr>
      </p:pic>
      <p:pic>
        <p:nvPicPr>
          <p:cNvPr id="1030" name="Picture 6" descr="http://t1.gstatic.com/images?q=tbn:ANd9GcS-la_z54dOGgadd9YjcVtbpgKlsk2TZkNq2TffeEvnCdHDoiZ6JQ"/>
          <p:cNvPicPr>
            <a:picLocks noChangeAspect="1" noChangeArrowheads="1"/>
          </p:cNvPicPr>
          <p:nvPr/>
        </p:nvPicPr>
        <p:blipFill>
          <a:blip r:embed="rId4" cstate="print"/>
          <a:srcRect/>
          <a:stretch>
            <a:fillRect/>
          </a:stretch>
        </p:blipFill>
        <p:spPr bwMode="auto">
          <a:xfrm>
            <a:off x="7380312" y="1916832"/>
            <a:ext cx="1584176" cy="16192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030"/>
                                        </p:tgtEl>
                                        <p:attrNameLst>
                                          <p:attrName>style.visibility</p:attrName>
                                        </p:attrNameLst>
                                      </p:cBhvr>
                                      <p:to>
                                        <p:strVal val="visible"/>
                                      </p:to>
                                    </p:set>
                                    <p:anim to="" calcmode="lin" valueType="num">
                                      <p:cBhvr>
                                        <p:cTn id="19" dur="1" fill="hold"/>
                                        <p:tgtEl>
                                          <p:spTgt spid="1030"/>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nodeType="clickEffect">
                                  <p:stCondLst>
                                    <p:cond delay="0"/>
                                  </p:stCondLst>
                                  <p:childTnLst>
                                    <p:set>
                                      <p:cBhvr>
                                        <p:cTn id="23" dur="1" fill="hold">
                                          <p:stCondLst>
                                            <p:cond delay="0"/>
                                          </p:stCondLst>
                                        </p:cTn>
                                        <p:tgtEl>
                                          <p:spTgt spid="1026"/>
                                        </p:tgtEl>
                                        <p:attrNameLst>
                                          <p:attrName>style.visibility</p:attrName>
                                        </p:attrNameLst>
                                      </p:cBhvr>
                                      <p:to>
                                        <p:strVal val="visible"/>
                                      </p:to>
                                    </p:set>
                                    <p:anim to="" calcmode="lin" valueType="num">
                                      <p:cBhvr>
                                        <p:cTn id="24" dur="1" fill="hold"/>
                                        <p:tgtEl>
                                          <p:spTgt spid="1026"/>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1028"/>
                                        </p:tgtEl>
                                        <p:attrNameLst>
                                          <p:attrName>style.visibility</p:attrName>
                                        </p:attrNameLst>
                                      </p:cBhvr>
                                      <p:to>
                                        <p:strVal val="visible"/>
                                      </p:to>
                                    </p:set>
                                    <p:anim to="" calcmode="lin" valueType="num">
                                      <p:cBhvr>
                                        <p:cTn id="29" dur="1" fill="hold"/>
                                        <p:tgtEl>
                                          <p:spTgt spid="1028"/>
                                        </p:tgtEl>
                                        <p:attrNameLst>
                                          <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 to="" calcmode="lin" valueType="num">
                                      <p:cBhvr>
                                        <p:cTn id="34"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
            </a:r>
            <a:br>
              <a:rPr lang="es-CO" b="1" dirty="0" smtClean="0"/>
            </a:br>
            <a:r>
              <a:rPr lang="es-CO" b="1" dirty="0" smtClean="0"/>
              <a:t>Senado argentino eleva a ley el matrimonio homosexual</a:t>
            </a:r>
            <a:br>
              <a:rPr lang="es-CO" b="1" dirty="0" smtClean="0"/>
            </a:br>
            <a:endParaRPr lang="es-CO" dirty="0"/>
          </a:p>
        </p:txBody>
      </p:sp>
      <p:pic>
        <p:nvPicPr>
          <p:cNvPr id="40968" name="Picture 8" descr="http://t2.gstatic.com/images?q=tbn:ANd9GcRSJeZuJKLWS5Jim4HDQQ0XeRzLRfIiXJ7fvjZLMSEYqoF166UBrw"/>
          <p:cNvPicPr>
            <a:picLocks noChangeAspect="1" noChangeArrowheads="1"/>
          </p:cNvPicPr>
          <p:nvPr/>
        </p:nvPicPr>
        <p:blipFill>
          <a:blip r:embed="rId2" cstate="print"/>
          <a:srcRect/>
          <a:stretch>
            <a:fillRect/>
          </a:stretch>
        </p:blipFill>
        <p:spPr bwMode="auto">
          <a:xfrm>
            <a:off x="4572000" y="3573016"/>
            <a:ext cx="2390775" cy="1872208"/>
          </a:xfrm>
          <a:prstGeom prst="rect">
            <a:avLst/>
          </a:prstGeom>
          <a:noFill/>
        </p:spPr>
      </p:pic>
      <p:pic>
        <p:nvPicPr>
          <p:cNvPr id="40972" name="Picture 12" descr="http://t0.gstatic.com/images?q=tbn:ANd9GcTLTYNfEcql5eVYccY1jH5BlcIbtANRLgG7cdMF_h6IMznnwQWJ"/>
          <p:cNvPicPr>
            <a:picLocks noChangeAspect="1" noChangeArrowheads="1"/>
          </p:cNvPicPr>
          <p:nvPr/>
        </p:nvPicPr>
        <p:blipFill>
          <a:blip r:embed="rId3" cstate="print"/>
          <a:srcRect/>
          <a:stretch>
            <a:fillRect/>
          </a:stretch>
        </p:blipFill>
        <p:spPr bwMode="auto">
          <a:xfrm>
            <a:off x="4644008" y="1628800"/>
            <a:ext cx="4104456" cy="1728192"/>
          </a:xfrm>
          <a:prstGeom prst="rect">
            <a:avLst/>
          </a:prstGeom>
          <a:noFill/>
        </p:spPr>
      </p:pic>
      <p:pic>
        <p:nvPicPr>
          <p:cNvPr id="40974" name="Picture 14" descr="http://t2.gstatic.com/images?q=tbn:ANd9GcTr6k3U6ofq3pq9jprsmxo1JBabBF8RewthHhfgzAyMvGVFlN21"/>
          <p:cNvPicPr>
            <a:picLocks noChangeAspect="1" noChangeArrowheads="1"/>
          </p:cNvPicPr>
          <p:nvPr/>
        </p:nvPicPr>
        <p:blipFill>
          <a:blip r:embed="rId4" cstate="print"/>
          <a:srcRect/>
          <a:stretch>
            <a:fillRect/>
          </a:stretch>
        </p:blipFill>
        <p:spPr bwMode="auto">
          <a:xfrm>
            <a:off x="7020272" y="3573016"/>
            <a:ext cx="1944216" cy="1872208"/>
          </a:xfrm>
          <a:prstGeom prst="rect">
            <a:avLst/>
          </a:prstGeom>
          <a:noFill/>
        </p:spPr>
      </p:pic>
      <p:pic>
        <p:nvPicPr>
          <p:cNvPr id="40976" name="Picture 16" descr="Un juez de California levanta el veto al matrimonio homosexual">
            <a:hlinkClick r:id="rId5"/>
          </p:cNvPr>
          <p:cNvPicPr>
            <a:picLocks noChangeAspect="1" noChangeArrowheads="1"/>
          </p:cNvPicPr>
          <p:nvPr/>
        </p:nvPicPr>
        <p:blipFill>
          <a:blip r:embed="rId6" cstate="print"/>
          <a:srcRect/>
          <a:stretch>
            <a:fillRect/>
          </a:stretch>
        </p:blipFill>
        <p:spPr bwMode="auto">
          <a:xfrm>
            <a:off x="323528" y="1628800"/>
            <a:ext cx="4162425" cy="3960440"/>
          </a:xfrm>
          <a:prstGeom prst="rect">
            <a:avLst/>
          </a:prstGeom>
          <a:noFill/>
        </p:spPr>
      </p:pic>
      <p:sp>
        <p:nvSpPr>
          <p:cNvPr id="15" name="14 Rectángulo"/>
          <p:cNvSpPr/>
          <p:nvPr/>
        </p:nvSpPr>
        <p:spPr>
          <a:xfrm>
            <a:off x="251520" y="5877272"/>
            <a:ext cx="4176464" cy="707886"/>
          </a:xfrm>
          <a:prstGeom prst="rect">
            <a:avLst/>
          </a:prstGeom>
          <a:solidFill>
            <a:srgbClr val="002060"/>
          </a:solidFill>
        </p:spPr>
        <p:txBody>
          <a:bodyPr wrap="square">
            <a:spAutoFit/>
          </a:bodyPr>
          <a:lstStyle/>
          <a:p>
            <a:r>
              <a:rPr lang="es-CO" sz="2000" b="1" i="1" dirty="0" smtClean="0">
                <a:solidFill>
                  <a:schemeClr val="bg1"/>
                </a:solidFill>
              </a:rPr>
              <a:t>Un juez de California levanta el veto al matrimonio homosexual</a:t>
            </a:r>
            <a:r>
              <a:rPr lang="es-CO" sz="2000" b="1" dirty="0" smtClean="0">
                <a:solidFill>
                  <a:schemeClr val="bg1"/>
                </a:solidFill>
              </a:rPr>
              <a:t> </a:t>
            </a:r>
            <a:endParaRPr lang="es-CO" sz="2000" b="1" dirty="0">
              <a:solidFill>
                <a:schemeClr val="bg1"/>
              </a:solidFill>
            </a:endParaRPr>
          </a:p>
        </p:txBody>
      </p:sp>
      <p:sp>
        <p:nvSpPr>
          <p:cNvPr id="16" name="15 Rectángulo"/>
          <p:cNvSpPr/>
          <p:nvPr/>
        </p:nvSpPr>
        <p:spPr>
          <a:xfrm>
            <a:off x="4788023" y="5877272"/>
            <a:ext cx="4176465" cy="646331"/>
          </a:xfrm>
          <a:prstGeom prst="rect">
            <a:avLst/>
          </a:prstGeom>
          <a:solidFill>
            <a:srgbClr val="002060"/>
          </a:solidFill>
        </p:spPr>
        <p:txBody>
          <a:bodyPr wrap="square">
            <a:spAutoFit/>
          </a:bodyPr>
          <a:lstStyle/>
          <a:p>
            <a:r>
              <a:rPr lang="es-CO" b="1" dirty="0" smtClean="0">
                <a:solidFill>
                  <a:schemeClr val="bg1"/>
                </a:solidFill>
              </a:rPr>
              <a:t>VÍA LIBRE AL MATRIMONIO GAY EN MÉXICO</a:t>
            </a:r>
            <a:endParaRPr lang="es-CO"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0972"/>
                                        </p:tgtEl>
                                        <p:attrNameLst>
                                          <p:attrName>style.visibility</p:attrName>
                                        </p:attrNameLst>
                                      </p:cBhvr>
                                      <p:to>
                                        <p:strVal val="visible"/>
                                      </p:to>
                                    </p:set>
                                    <p:anim to="" calcmode="lin" valueType="num">
                                      <p:cBhvr>
                                        <p:cTn id="7" dur="1" fill="hold"/>
                                        <p:tgtEl>
                                          <p:spTgt spid="4097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40972"/>
                                        </p:tgtEl>
                                        <p:attrNameLst>
                                          <p:attrName>style.visibility</p:attrName>
                                        </p:attrNameLst>
                                      </p:cBhvr>
                                      <p:to>
                                        <p:strVal val="visible"/>
                                      </p:to>
                                    </p:set>
                                    <p:anim to="" calcmode="lin" valueType="num">
                                      <p:cBhvr>
                                        <p:cTn id="12" dur="1" fill="hold"/>
                                        <p:tgtEl>
                                          <p:spTgt spid="40972"/>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to="" calcmode="lin" valueType="num">
                                      <p:cBhvr>
                                        <p:cTn id="17" dur="1" fill="hold"/>
                                        <p:tgtEl>
                                          <p:spTgt spid="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 to="" calcmode="lin" valueType="num">
                                      <p:cBhvr>
                                        <p:cTn id="22" dur="1" fill="hold"/>
                                        <p:tgtEl>
                                          <p:spTgt spid="1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40976"/>
                                        </p:tgtEl>
                                        <p:attrNameLst>
                                          <p:attrName>style.visibility</p:attrName>
                                        </p:attrNameLst>
                                      </p:cBhvr>
                                      <p:to>
                                        <p:strVal val="visible"/>
                                      </p:to>
                                    </p:set>
                                    <p:animEffect transition="in" filter="fade">
                                      <p:cBhvr>
                                        <p:cTn id="27" dur="100"/>
                                        <p:tgtEl>
                                          <p:spTgt spid="40976"/>
                                        </p:tgtEl>
                                      </p:cBhvr>
                                    </p:animEffect>
                                    <p:anim calcmode="lin" valueType="num">
                                      <p:cBhvr>
                                        <p:cTn id="28" dur="400" fill="hold"/>
                                        <p:tgtEl>
                                          <p:spTgt spid="40976"/>
                                        </p:tgtEl>
                                        <p:attrNameLst>
                                          <p:attrName>ppt_x</p:attrName>
                                        </p:attrNameLst>
                                      </p:cBhvr>
                                      <p:tavLst>
                                        <p:tav tm="0">
                                          <p:val>
                                            <p:strVal val="#ppt_x"/>
                                          </p:val>
                                        </p:tav>
                                        <p:tav tm="100000">
                                          <p:val>
                                            <p:strVal val="#ppt_x"/>
                                          </p:val>
                                        </p:tav>
                                      </p:tavLst>
                                    </p:anim>
                                    <p:anim calcmode="lin" valueType="num">
                                      <p:cBhvr>
                                        <p:cTn id="29" dur="400" fill="hold"/>
                                        <p:tgtEl>
                                          <p:spTgt spid="40976"/>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4097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4097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3"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
                                        <p:tgtEl>
                                          <p:spTgt spid="16"/>
                                        </p:tgtEl>
                                      </p:cBhvr>
                                    </p:animEffect>
                                    <p:anim calcmode="lin" valueType="num">
                                      <p:cBhvr>
                                        <p:cTn id="37" dur="400" fill="hold"/>
                                        <p:tgtEl>
                                          <p:spTgt spid="16"/>
                                        </p:tgtEl>
                                        <p:attrNameLst>
                                          <p:attrName>ppt_x</p:attrName>
                                        </p:attrNameLst>
                                      </p:cBhvr>
                                      <p:tavLst>
                                        <p:tav tm="0">
                                          <p:val>
                                            <p:strVal val="#ppt_x"/>
                                          </p:val>
                                        </p:tav>
                                        <p:tav tm="100000">
                                          <p:val>
                                            <p:strVal val="#ppt_x"/>
                                          </p:val>
                                        </p:tav>
                                      </p:tavLst>
                                    </p:anim>
                                    <p:anim calcmode="lin" valueType="num">
                                      <p:cBhvr>
                                        <p:cTn id="38" dur="400" fill="hold"/>
                                        <p:tgtEl>
                                          <p:spTgt spid="16"/>
                                        </p:tgtEl>
                                        <p:attrNameLst>
                                          <p:attrName>ppt_y</p:attrName>
                                        </p:attrNameLst>
                                      </p:cBhvr>
                                      <p:tavLst>
                                        <p:tav tm="0">
                                          <p:val>
                                            <p:strVal val="#ppt_y+0.31"/>
                                          </p:val>
                                        </p:tav>
                                        <p:tav tm="100000">
                                          <p:val>
                                            <p:strVal val="#ppt_y+0.31"/>
                                          </p:val>
                                        </p:tav>
                                      </p:tavLst>
                                    </p:anim>
                                    <p:anim calcmode="lin" valueType="num">
                                      <p:cBhvr>
                                        <p:cTn id="39" dur="600" decel="50000" fill="hold">
                                          <p:stCondLst>
                                            <p:cond delay="400"/>
                                          </p:stCondLst>
                                        </p:cTn>
                                        <p:tgtEl>
                                          <p:spTgt spid="1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0" dur="600" decel="50000" fill="hold">
                                          <p:stCondLst>
                                            <p:cond delay="400"/>
                                          </p:stCondLst>
                                        </p:cTn>
                                        <p:tgtEl>
                                          <p:spTgt spid="1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3" presetClass="entr" presetSubtype="0" fill="hold" nodeType="clickEffect">
                                  <p:stCondLst>
                                    <p:cond delay="0"/>
                                  </p:stCondLst>
                                  <p:childTnLst>
                                    <p:set>
                                      <p:cBhvr>
                                        <p:cTn id="44" dur="1" fill="hold">
                                          <p:stCondLst>
                                            <p:cond delay="0"/>
                                          </p:stCondLst>
                                        </p:cTn>
                                        <p:tgtEl>
                                          <p:spTgt spid="40968"/>
                                        </p:tgtEl>
                                        <p:attrNameLst>
                                          <p:attrName>style.visibility</p:attrName>
                                        </p:attrNameLst>
                                      </p:cBhvr>
                                      <p:to>
                                        <p:strVal val="visible"/>
                                      </p:to>
                                    </p:set>
                                    <p:animEffect transition="in" filter="fade">
                                      <p:cBhvr>
                                        <p:cTn id="45" dur="100"/>
                                        <p:tgtEl>
                                          <p:spTgt spid="40968"/>
                                        </p:tgtEl>
                                      </p:cBhvr>
                                    </p:animEffect>
                                    <p:anim calcmode="lin" valueType="num">
                                      <p:cBhvr>
                                        <p:cTn id="46" dur="400" fill="hold"/>
                                        <p:tgtEl>
                                          <p:spTgt spid="40968"/>
                                        </p:tgtEl>
                                        <p:attrNameLst>
                                          <p:attrName>ppt_x</p:attrName>
                                        </p:attrNameLst>
                                      </p:cBhvr>
                                      <p:tavLst>
                                        <p:tav tm="0">
                                          <p:val>
                                            <p:strVal val="#ppt_x"/>
                                          </p:val>
                                        </p:tav>
                                        <p:tav tm="100000">
                                          <p:val>
                                            <p:strVal val="#ppt_x"/>
                                          </p:val>
                                        </p:tav>
                                      </p:tavLst>
                                    </p:anim>
                                    <p:anim calcmode="lin" valueType="num">
                                      <p:cBhvr>
                                        <p:cTn id="47" dur="400" fill="hold"/>
                                        <p:tgtEl>
                                          <p:spTgt spid="40968"/>
                                        </p:tgtEl>
                                        <p:attrNameLst>
                                          <p:attrName>ppt_y</p:attrName>
                                        </p:attrNameLst>
                                      </p:cBhvr>
                                      <p:tavLst>
                                        <p:tav tm="0">
                                          <p:val>
                                            <p:strVal val="#ppt_y+0.31"/>
                                          </p:val>
                                        </p:tav>
                                        <p:tav tm="100000">
                                          <p:val>
                                            <p:strVal val="#ppt_y+0.31"/>
                                          </p:val>
                                        </p:tav>
                                      </p:tavLst>
                                    </p:anim>
                                    <p:anim calcmode="lin" valueType="num">
                                      <p:cBhvr>
                                        <p:cTn id="48" dur="600" decel="50000" fill="hold">
                                          <p:stCondLst>
                                            <p:cond delay="400"/>
                                          </p:stCondLst>
                                        </p:cTn>
                                        <p:tgtEl>
                                          <p:spTgt spid="4096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9" dur="600" decel="50000" fill="hold">
                                          <p:stCondLst>
                                            <p:cond delay="400"/>
                                          </p:stCondLst>
                                        </p:cTn>
                                        <p:tgtEl>
                                          <p:spTgt spid="4096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3" presetClass="entr" presetSubtype="0" fill="hold" nodeType="clickEffect">
                                  <p:stCondLst>
                                    <p:cond delay="0"/>
                                  </p:stCondLst>
                                  <p:childTnLst>
                                    <p:set>
                                      <p:cBhvr>
                                        <p:cTn id="53" dur="1" fill="hold">
                                          <p:stCondLst>
                                            <p:cond delay="0"/>
                                          </p:stCondLst>
                                        </p:cTn>
                                        <p:tgtEl>
                                          <p:spTgt spid="40974"/>
                                        </p:tgtEl>
                                        <p:attrNameLst>
                                          <p:attrName>style.visibility</p:attrName>
                                        </p:attrNameLst>
                                      </p:cBhvr>
                                      <p:to>
                                        <p:strVal val="visible"/>
                                      </p:to>
                                    </p:set>
                                    <p:animEffect transition="in" filter="fade">
                                      <p:cBhvr>
                                        <p:cTn id="54" dur="100"/>
                                        <p:tgtEl>
                                          <p:spTgt spid="40974"/>
                                        </p:tgtEl>
                                      </p:cBhvr>
                                    </p:animEffect>
                                    <p:anim calcmode="lin" valueType="num">
                                      <p:cBhvr>
                                        <p:cTn id="55" dur="400" fill="hold"/>
                                        <p:tgtEl>
                                          <p:spTgt spid="40974"/>
                                        </p:tgtEl>
                                        <p:attrNameLst>
                                          <p:attrName>ppt_x</p:attrName>
                                        </p:attrNameLst>
                                      </p:cBhvr>
                                      <p:tavLst>
                                        <p:tav tm="0">
                                          <p:val>
                                            <p:strVal val="#ppt_x"/>
                                          </p:val>
                                        </p:tav>
                                        <p:tav tm="100000">
                                          <p:val>
                                            <p:strVal val="#ppt_x"/>
                                          </p:val>
                                        </p:tav>
                                      </p:tavLst>
                                    </p:anim>
                                    <p:anim calcmode="lin" valueType="num">
                                      <p:cBhvr>
                                        <p:cTn id="56" dur="400" fill="hold"/>
                                        <p:tgtEl>
                                          <p:spTgt spid="40974"/>
                                        </p:tgtEl>
                                        <p:attrNameLst>
                                          <p:attrName>ppt_y</p:attrName>
                                        </p:attrNameLst>
                                      </p:cBhvr>
                                      <p:tavLst>
                                        <p:tav tm="0">
                                          <p:val>
                                            <p:strVal val="#ppt_y+0.31"/>
                                          </p:val>
                                        </p:tav>
                                        <p:tav tm="100000">
                                          <p:val>
                                            <p:strVal val="#ppt_y+0.31"/>
                                          </p:val>
                                        </p:tav>
                                      </p:tavLst>
                                    </p:anim>
                                    <p:anim calcmode="lin" valueType="num">
                                      <p:cBhvr>
                                        <p:cTn id="57" dur="600" decel="50000" fill="hold">
                                          <p:stCondLst>
                                            <p:cond delay="400"/>
                                          </p:stCondLst>
                                        </p:cTn>
                                        <p:tgtEl>
                                          <p:spTgt spid="4097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8" dur="600" decel="50000" fill="hold">
                                          <p:stCondLst>
                                            <p:cond delay="400"/>
                                          </p:stCondLst>
                                        </p:cTn>
                                        <p:tgtEl>
                                          <p:spTgt spid="4097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762872" cy="3096343"/>
          </a:xfrm>
        </p:spPr>
        <p:txBody>
          <a:bodyPr>
            <a:noAutofit/>
          </a:bodyPr>
          <a:lstStyle/>
          <a:p>
            <a:pPr algn="ctr">
              <a:buNone/>
            </a:pPr>
            <a:r>
              <a:rPr lang="es-CO" sz="2800" dirty="0" smtClean="0"/>
              <a:t>   Me ha sido mostrado que las ciudades se llenarán de confusión y crímenes; y que todas estas cosas aumentarán hasta el fin de la historia del mundo</a:t>
            </a:r>
            <a:r>
              <a:rPr lang="es-CO" sz="2800" dirty="0" smtClean="0">
                <a:solidFill>
                  <a:srgbClr val="FF0000"/>
                </a:solidFill>
              </a:rPr>
              <a:t>.-3JT 115 (1902). </a:t>
            </a:r>
          </a:p>
        </p:txBody>
      </p:sp>
      <p:sp>
        <p:nvSpPr>
          <p:cNvPr id="4" name="3 Rectángulo"/>
          <p:cNvSpPr/>
          <p:nvPr/>
        </p:nvSpPr>
        <p:spPr>
          <a:xfrm>
            <a:off x="4499992" y="3645024"/>
            <a:ext cx="4464496" cy="2308324"/>
          </a:xfrm>
          <a:prstGeom prst="rect">
            <a:avLst/>
          </a:prstGeom>
        </p:spPr>
        <p:txBody>
          <a:bodyPr wrap="square">
            <a:spAutoFit/>
          </a:bodyPr>
          <a:lstStyle/>
          <a:p>
            <a:r>
              <a:rPr lang="es-CO" sz="2400" dirty="0" smtClean="0"/>
              <a:t>En el mundo entero, las ciudades se vuelven semilleros del vicio. Por doquiera se ve y oye el mal. En todas partes se encuentran incentivos a la sensualidad y a la </a:t>
            </a:r>
          </a:p>
          <a:p>
            <a:pPr algn="ctr"/>
            <a:r>
              <a:rPr lang="es-CO" sz="2400" dirty="0" smtClean="0"/>
              <a:t>disipación.-</a:t>
            </a:r>
            <a:r>
              <a:rPr lang="es-CO" sz="2400" dirty="0" smtClean="0">
                <a:solidFill>
                  <a:srgbClr val="FF0000"/>
                </a:solidFill>
              </a:rPr>
              <a:t>MC 281 (1905). </a:t>
            </a:r>
          </a:p>
        </p:txBody>
      </p:sp>
      <p:pic>
        <p:nvPicPr>
          <p:cNvPr id="21506" name="Picture 2" descr="http://t1.gstatic.com/images?q=tbn:ANd9GcTNS-6S8ZOEAmBOwS6sIN1_YMDpVlYrVjNXN1CJqEzMz3_QDQd31g"/>
          <p:cNvPicPr>
            <a:picLocks noChangeAspect="1" noChangeArrowheads="1"/>
          </p:cNvPicPr>
          <p:nvPr/>
        </p:nvPicPr>
        <p:blipFill>
          <a:blip r:embed="rId2" cstate="print"/>
          <a:srcRect/>
          <a:stretch>
            <a:fillRect/>
          </a:stretch>
        </p:blipFill>
        <p:spPr bwMode="auto">
          <a:xfrm>
            <a:off x="5652120" y="332656"/>
            <a:ext cx="3168352" cy="2967212"/>
          </a:xfrm>
          <a:prstGeom prst="rect">
            <a:avLst/>
          </a:prstGeom>
          <a:noFill/>
        </p:spPr>
      </p:pic>
      <p:pic>
        <p:nvPicPr>
          <p:cNvPr id="21508" name="Picture 4" descr="http://t2.gstatic.com/images?q=tbn:ANd9GcTRrVQ64DTflS0ygRuOOK6bUJu7R20b4FKdFYAIlA0aFtkP6lFK"/>
          <p:cNvPicPr>
            <a:picLocks noChangeAspect="1" noChangeArrowheads="1"/>
          </p:cNvPicPr>
          <p:nvPr/>
        </p:nvPicPr>
        <p:blipFill>
          <a:blip r:embed="rId3" cstate="print"/>
          <a:srcRect/>
          <a:stretch>
            <a:fillRect/>
          </a:stretch>
        </p:blipFill>
        <p:spPr bwMode="auto">
          <a:xfrm>
            <a:off x="251520" y="4077072"/>
            <a:ext cx="4104456"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to="" calcmode="lin" valueType="num">
                                      <p:cBhvr>
                                        <p:cTn id="7" dur="1" fill="hold"/>
                                        <p:tgtEl>
                                          <p:spTgt spid="2150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1508"/>
                                        </p:tgtEl>
                                        <p:attrNameLst>
                                          <p:attrName>style.visibility</p:attrName>
                                        </p:attrNameLst>
                                      </p:cBhvr>
                                      <p:to>
                                        <p:strVal val="visible"/>
                                      </p:to>
                                    </p:set>
                                    <p:anim to="" calcmode="lin" valueType="num">
                                      <p:cBhvr>
                                        <p:cTn id="17" dur="1" fill="hold"/>
                                        <p:tgtEl>
                                          <p:spTgt spid="2150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778098"/>
          </a:xfrm>
          <a:solidFill>
            <a:srgbClr val="92D050"/>
          </a:solidFill>
        </p:spPr>
        <p:txBody>
          <a:bodyPr>
            <a:normAutofit fontScale="90000"/>
          </a:bodyPr>
          <a:lstStyle/>
          <a:p>
            <a:r>
              <a:rPr lang="es-CO" dirty="0" smtClean="0"/>
              <a:t/>
            </a:r>
            <a:br>
              <a:rPr lang="es-CO" dirty="0" smtClean="0"/>
            </a:br>
            <a:r>
              <a:rPr lang="es-CO" sz="3600" dirty="0" smtClean="0">
                <a:latin typeface="Algerian" pitchFamily="82" charset="0"/>
              </a:rPr>
              <a:t>Descienden juicios sobre las ciudades </a:t>
            </a:r>
            <a:br>
              <a:rPr lang="es-CO" sz="3600" dirty="0" smtClean="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457200" y="1412777"/>
            <a:ext cx="5626968" cy="2376263"/>
          </a:xfrm>
        </p:spPr>
        <p:txBody>
          <a:bodyPr>
            <a:normAutofit fontScale="77500" lnSpcReduction="20000"/>
          </a:bodyPr>
          <a:lstStyle/>
          <a:p>
            <a:pPr algn="ctr">
              <a:buNone/>
            </a:pPr>
            <a:r>
              <a:rPr lang="es-CO" sz="4000" dirty="0" smtClean="0"/>
              <a:t>     Terribles conmociones vendrán sobre la tierra, y los palacios señoriales levantados a gran costo se convertirán ciertamente en montones de ruinas.-</a:t>
            </a:r>
            <a:r>
              <a:rPr lang="es-CO" sz="4000" dirty="0" smtClean="0">
                <a:solidFill>
                  <a:srgbClr val="FF0000"/>
                </a:solidFill>
              </a:rPr>
              <a:t>3MR 312 (1891) </a:t>
            </a:r>
            <a:endParaRPr lang="es-CO" sz="4000" dirty="0" smtClean="0"/>
          </a:p>
        </p:txBody>
      </p:sp>
      <p:sp>
        <p:nvSpPr>
          <p:cNvPr id="4" name="3 Rectángulo"/>
          <p:cNvSpPr/>
          <p:nvPr/>
        </p:nvSpPr>
        <p:spPr>
          <a:xfrm>
            <a:off x="3995936" y="4005064"/>
            <a:ext cx="4824536" cy="2677656"/>
          </a:xfrm>
          <a:prstGeom prst="rect">
            <a:avLst/>
          </a:prstGeom>
        </p:spPr>
        <p:txBody>
          <a:bodyPr wrap="square">
            <a:spAutoFit/>
          </a:bodyPr>
          <a:lstStyle/>
          <a:p>
            <a:pPr algn="ctr"/>
            <a:r>
              <a:rPr lang="es-CO" sz="2800" dirty="0" smtClean="0"/>
              <a:t>Cuando la mano restrictiva de Dios se retire, </a:t>
            </a:r>
            <a:r>
              <a:rPr lang="es-CO" sz="2800" u="sng" dirty="0" smtClean="0">
                <a:solidFill>
                  <a:srgbClr val="0070C0"/>
                </a:solidFill>
              </a:rPr>
              <a:t>el destructor comenzará su trabajo</a:t>
            </a:r>
            <a:r>
              <a:rPr lang="es-CO" sz="2800" dirty="0" smtClean="0"/>
              <a:t>. Entonces ocurrirán en nuestras ciudades las mayores calamidades.-</a:t>
            </a:r>
            <a:r>
              <a:rPr lang="es-CO" sz="2800" dirty="0" smtClean="0">
                <a:solidFill>
                  <a:srgbClr val="FF0000"/>
                </a:solidFill>
              </a:rPr>
              <a:t>3MR 314 (1897)  </a:t>
            </a:r>
          </a:p>
        </p:txBody>
      </p:sp>
      <p:pic>
        <p:nvPicPr>
          <p:cNvPr id="20482" name="Picture 2" descr="http://t0.gstatic.com/images?q=tbn:ANd9GcQ0b9TmZeEjoUJaG_mjNRSo9x0AL9QCAZ37GOdqF-OD9ETtXlyitg"/>
          <p:cNvPicPr>
            <a:picLocks noChangeAspect="1" noChangeArrowheads="1"/>
          </p:cNvPicPr>
          <p:nvPr/>
        </p:nvPicPr>
        <p:blipFill>
          <a:blip r:embed="rId2" cstate="print"/>
          <a:srcRect/>
          <a:stretch>
            <a:fillRect/>
          </a:stretch>
        </p:blipFill>
        <p:spPr bwMode="auto">
          <a:xfrm>
            <a:off x="6228184" y="1340768"/>
            <a:ext cx="2466975" cy="2207891"/>
          </a:xfrm>
          <a:prstGeom prst="rect">
            <a:avLst/>
          </a:prstGeom>
          <a:noFill/>
        </p:spPr>
      </p:pic>
      <p:pic>
        <p:nvPicPr>
          <p:cNvPr id="20484" name="Picture 4" descr="http://t3.gstatic.com/images?q=tbn:ANd9GcT1r6fxJnlFLMA3ZrhCAF6OARJU8zJTCeeuoAgxLih3l2lOU7U6xg"/>
          <p:cNvPicPr>
            <a:picLocks noChangeAspect="1" noChangeArrowheads="1"/>
          </p:cNvPicPr>
          <p:nvPr/>
        </p:nvPicPr>
        <p:blipFill>
          <a:blip r:embed="rId3" cstate="print"/>
          <a:srcRect/>
          <a:stretch>
            <a:fillRect/>
          </a:stretch>
        </p:blipFill>
        <p:spPr bwMode="auto">
          <a:xfrm>
            <a:off x="323528" y="3933056"/>
            <a:ext cx="3672408"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nodeType="clickEffect">
                                  <p:stCondLst>
                                    <p:cond delay="0"/>
                                  </p:stCondLst>
                                  <p:childTnLst>
                                    <p:set>
                                      <p:cBhvr>
                                        <p:cTn id="12" dur="1" fill="hold">
                                          <p:stCondLst>
                                            <p:cond delay="0"/>
                                          </p:stCondLst>
                                        </p:cTn>
                                        <p:tgtEl>
                                          <p:spTgt spid="20482"/>
                                        </p:tgtEl>
                                        <p:attrNameLst>
                                          <p:attrName>style.visibility</p:attrName>
                                        </p:attrNameLst>
                                      </p:cBhvr>
                                      <p:to>
                                        <p:strVal val="visible"/>
                                      </p:to>
                                    </p:set>
                                    <p:anim to="" calcmode="lin" valueType="num">
                                      <p:cBhvr>
                                        <p:cTn id="13" dur="1" fill="hold"/>
                                        <p:tgtEl>
                                          <p:spTgt spid="20482"/>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to="" calcmode="lin" valueType="num">
                                      <p:cBhvr>
                                        <p:cTn id="18" dur="1" fill="hold"/>
                                        <p:tgtEl>
                                          <p:spTgt spid="3">
                                            <p:txEl>
                                              <p:pRg st="0" end="0"/>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20484"/>
                                        </p:tgtEl>
                                        <p:attrNameLst>
                                          <p:attrName>style.visibility</p:attrName>
                                        </p:attrNameLst>
                                      </p:cBhvr>
                                      <p:to>
                                        <p:strVal val="visible"/>
                                      </p:to>
                                    </p:set>
                                    <p:anim to="" calcmode="lin" valueType="num">
                                      <p:cBhvr>
                                        <p:cTn id="23" dur="1" fill="hold"/>
                                        <p:tgtEl>
                                          <p:spTgt spid="20484"/>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linds(horizontal)">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868144" cy="6858000"/>
          </a:xfrm>
          <a:solidFill>
            <a:schemeClr val="accent1">
              <a:lumMod val="20000"/>
              <a:lumOff val="80000"/>
            </a:schemeClr>
          </a:solidFill>
        </p:spPr>
        <p:txBody>
          <a:bodyPr>
            <a:normAutofit fontScale="85000" lnSpcReduction="20000"/>
          </a:bodyPr>
          <a:lstStyle/>
          <a:p>
            <a:pPr>
              <a:buNone/>
            </a:pPr>
            <a:r>
              <a:rPr lang="es-CO" dirty="0" smtClean="0"/>
              <a:t>    El Señor dirige advertencias a los habitantes de la tierra, como en el incendio de Chicago y en los incendio de Melbourne, Londres y la ciudad de Nueva York.</a:t>
            </a:r>
            <a:r>
              <a:rPr lang="es-CO" dirty="0" smtClean="0">
                <a:solidFill>
                  <a:srgbClr val="FF0000"/>
                </a:solidFill>
              </a:rPr>
              <a:t>-Ms 127 (1897) </a:t>
            </a:r>
          </a:p>
          <a:p>
            <a:endParaRPr lang="es-CO" dirty="0" smtClean="0"/>
          </a:p>
          <a:p>
            <a:pPr>
              <a:buNone/>
            </a:pPr>
            <a:r>
              <a:rPr lang="es-CO" dirty="0" smtClean="0"/>
              <a:t>    El fin está cerca y cada ciudad va a ser trastornada de diferentes maneras. Habrá confusión en cada ciudad. Todo lo que puede ser sacudido lo será, y no sabe qué pasará luego. </a:t>
            </a:r>
          </a:p>
          <a:p>
            <a:pPr>
              <a:buNone/>
            </a:pPr>
            <a:endParaRPr lang="es-CO" dirty="0" smtClean="0"/>
          </a:p>
          <a:p>
            <a:pPr>
              <a:buNone/>
            </a:pPr>
            <a:r>
              <a:rPr lang="es-CO" dirty="0" smtClean="0"/>
              <a:t>     Los juicios serán de acuerdo con la maldad de la gente y la luz de la verdad que han tenido.</a:t>
            </a:r>
            <a:r>
              <a:rPr lang="es-CO" dirty="0" smtClean="0">
                <a:solidFill>
                  <a:srgbClr val="FF0000"/>
                </a:solidFill>
              </a:rPr>
              <a:t>1MR 248 (1902)  </a:t>
            </a:r>
            <a:r>
              <a:rPr lang="es-CO" dirty="0" smtClean="0">
                <a:solidFill>
                  <a:srgbClr val="0070C0"/>
                </a:solidFill>
              </a:rPr>
              <a:t>Nota: En esa ocasión, de nada valdrá pertenecer a una iglesia en particular, sino el obedecer lo que Dios ha ordenado </a:t>
            </a:r>
            <a:r>
              <a:rPr lang="es-CO" dirty="0" smtClean="0">
                <a:solidFill>
                  <a:srgbClr val="FF0000"/>
                </a:solidFill>
              </a:rPr>
              <a:t>(Mateo 7:21).</a:t>
            </a:r>
          </a:p>
          <a:p>
            <a:endParaRPr lang="es-CO" dirty="0"/>
          </a:p>
        </p:txBody>
      </p:sp>
      <p:pic>
        <p:nvPicPr>
          <p:cNvPr id="41986" name="Picture 2" descr="http://t3.gstatic.com/images?q=tbn:ANd9GcS-0Lw3VVw8p5g0loluoRy-qLtQVlfitZD_jtpR7bO5vx-vyQeSJg"/>
          <p:cNvPicPr>
            <a:picLocks noChangeAspect="1" noChangeArrowheads="1"/>
          </p:cNvPicPr>
          <p:nvPr/>
        </p:nvPicPr>
        <p:blipFill>
          <a:blip r:embed="rId2" cstate="print"/>
          <a:srcRect/>
          <a:stretch>
            <a:fillRect/>
          </a:stretch>
        </p:blipFill>
        <p:spPr bwMode="auto">
          <a:xfrm>
            <a:off x="6012160" y="476672"/>
            <a:ext cx="2952328" cy="1440160"/>
          </a:xfrm>
          <a:prstGeom prst="rect">
            <a:avLst/>
          </a:prstGeom>
          <a:noFill/>
        </p:spPr>
      </p:pic>
      <p:pic>
        <p:nvPicPr>
          <p:cNvPr id="41988" name="Picture 4" descr="http://t2.gstatic.com/images?q=tbn:ANd9GcSYFpGgT_0di__j2zA0sbQXWbtLr0H-irlBLegg818-lntoR3CMmg"/>
          <p:cNvPicPr>
            <a:picLocks noChangeAspect="1" noChangeArrowheads="1"/>
          </p:cNvPicPr>
          <p:nvPr/>
        </p:nvPicPr>
        <p:blipFill>
          <a:blip r:embed="rId3" cstate="print"/>
          <a:srcRect/>
          <a:stretch>
            <a:fillRect/>
          </a:stretch>
        </p:blipFill>
        <p:spPr bwMode="auto">
          <a:xfrm>
            <a:off x="6012160" y="2132856"/>
            <a:ext cx="2880320" cy="2029967"/>
          </a:xfrm>
          <a:prstGeom prst="rect">
            <a:avLst/>
          </a:prstGeom>
          <a:noFill/>
        </p:spPr>
      </p:pic>
      <p:pic>
        <p:nvPicPr>
          <p:cNvPr id="41990" name="Picture 6" descr="http://t0.gstatic.com/images?q=tbn:ANd9GcSq8WCbr7J0GzE7LGF5i0uOW9a8DLV_VBoXiEZrwfMItyqjMGxi"/>
          <p:cNvPicPr>
            <a:picLocks noChangeAspect="1" noChangeArrowheads="1"/>
          </p:cNvPicPr>
          <p:nvPr/>
        </p:nvPicPr>
        <p:blipFill>
          <a:blip r:embed="rId4" cstate="print"/>
          <a:srcRect/>
          <a:stretch>
            <a:fillRect/>
          </a:stretch>
        </p:blipFill>
        <p:spPr bwMode="auto">
          <a:xfrm>
            <a:off x="6012160" y="4365104"/>
            <a:ext cx="2880320" cy="215607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1986"/>
                                        </p:tgtEl>
                                        <p:attrNameLst>
                                          <p:attrName>style.visibility</p:attrName>
                                        </p:attrNameLst>
                                      </p:cBhvr>
                                      <p:to>
                                        <p:strVal val="visible"/>
                                      </p:to>
                                    </p:set>
                                    <p:anim to="" calcmode="lin" valueType="num">
                                      <p:cBhvr>
                                        <p:cTn id="7" dur="1" fill="hold"/>
                                        <p:tgtEl>
                                          <p:spTgt spid="4198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41988"/>
                                        </p:tgtEl>
                                        <p:attrNameLst>
                                          <p:attrName>style.visibility</p:attrName>
                                        </p:attrNameLst>
                                      </p:cBhvr>
                                      <p:to>
                                        <p:strVal val="visible"/>
                                      </p:to>
                                    </p:set>
                                    <p:anim to="" calcmode="lin" valueType="num">
                                      <p:cBhvr>
                                        <p:cTn id="22" dur="1" fill="hold"/>
                                        <p:tgtEl>
                                          <p:spTgt spid="4198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41990"/>
                                        </p:tgtEl>
                                        <p:attrNameLst>
                                          <p:attrName>style.visibility</p:attrName>
                                        </p:attrNameLst>
                                      </p:cBhvr>
                                      <p:to>
                                        <p:strVal val="visible"/>
                                      </p:to>
                                    </p:set>
                                    <p:animEffect transition="in" filter="fade">
                                      <p:cBhvr>
                                        <p:cTn id="32" dur="100"/>
                                        <p:tgtEl>
                                          <p:spTgt spid="41990"/>
                                        </p:tgtEl>
                                      </p:cBhvr>
                                    </p:animEffect>
                                    <p:anim calcmode="lin" valueType="num">
                                      <p:cBhvr>
                                        <p:cTn id="33" dur="400" fill="hold"/>
                                        <p:tgtEl>
                                          <p:spTgt spid="41990"/>
                                        </p:tgtEl>
                                        <p:attrNameLst>
                                          <p:attrName>ppt_x</p:attrName>
                                        </p:attrNameLst>
                                      </p:cBhvr>
                                      <p:tavLst>
                                        <p:tav tm="0">
                                          <p:val>
                                            <p:strVal val="#ppt_x"/>
                                          </p:val>
                                        </p:tav>
                                        <p:tav tm="100000">
                                          <p:val>
                                            <p:strVal val="#ppt_x"/>
                                          </p:val>
                                        </p:tav>
                                      </p:tavLst>
                                    </p:anim>
                                    <p:anim calcmode="lin" valueType="num">
                                      <p:cBhvr>
                                        <p:cTn id="34" dur="400" fill="hold"/>
                                        <p:tgtEl>
                                          <p:spTgt spid="41990"/>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4199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4199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to="" calcmode="lin" valueType="num">
                                      <p:cBhvr>
                                        <p:cTn id="41"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508104" cy="6858000"/>
          </a:xfrm>
          <a:solidFill>
            <a:srgbClr val="92D050"/>
          </a:solidFill>
        </p:spPr>
        <p:txBody>
          <a:bodyPr>
            <a:normAutofit lnSpcReduction="10000"/>
          </a:bodyPr>
          <a:lstStyle/>
          <a:p>
            <a:pPr>
              <a:buNone/>
            </a:pPr>
            <a:r>
              <a:rPr lang="es-CO" dirty="0" smtClean="0"/>
              <a:t>      ¡Ojalá que el pueblo de Dios tuviera una noción de la destrucción inminente de millares de ciudades, ahora casi [totalmente] entregadas a la idolatría!-</a:t>
            </a:r>
            <a:r>
              <a:rPr lang="es-CO" dirty="0" smtClean="0">
                <a:solidFill>
                  <a:srgbClr val="FF0000"/>
                </a:solidFill>
              </a:rPr>
              <a:t>Ev 26 (1903) </a:t>
            </a:r>
          </a:p>
          <a:p>
            <a:endParaRPr lang="es-CO" dirty="0" smtClean="0"/>
          </a:p>
          <a:p>
            <a:pPr>
              <a:buNone/>
            </a:pPr>
            <a:r>
              <a:rPr lang="es-CO" dirty="0" smtClean="0"/>
              <a:t>    Falta poco para que las grandes ciudades sean barridas, de manera que todos deben ser amonestados acerca de la inminencia de estas calamidades.-</a:t>
            </a:r>
            <a:r>
              <a:rPr lang="es-CO" dirty="0" smtClean="0">
                <a:solidFill>
                  <a:srgbClr val="FF0000"/>
                </a:solidFill>
              </a:rPr>
              <a:t>Ev 26 (1910) </a:t>
            </a:r>
          </a:p>
          <a:p>
            <a:endParaRPr lang="es-CO" dirty="0" smtClean="0"/>
          </a:p>
          <a:p>
            <a:endParaRPr lang="es-CO" dirty="0"/>
          </a:p>
        </p:txBody>
      </p:sp>
      <p:pic>
        <p:nvPicPr>
          <p:cNvPr id="19458" name="Picture 2" descr="http://t2.gstatic.com/images?q=tbn:ANd9GcQ7W2cbPUtn-p4pInk9vKe4_ftFr-ewHPIzjuCGUbiHLVevboYDzg"/>
          <p:cNvPicPr>
            <a:picLocks noChangeAspect="1" noChangeArrowheads="1"/>
          </p:cNvPicPr>
          <p:nvPr/>
        </p:nvPicPr>
        <p:blipFill>
          <a:blip r:embed="rId2" cstate="print"/>
          <a:srcRect/>
          <a:stretch>
            <a:fillRect/>
          </a:stretch>
        </p:blipFill>
        <p:spPr bwMode="auto">
          <a:xfrm>
            <a:off x="6876256" y="0"/>
            <a:ext cx="2267744" cy="2146065"/>
          </a:xfrm>
          <a:prstGeom prst="rect">
            <a:avLst/>
          </a:prstGeom>
          <a:noFill/>
        </p:spPr>
      </p:pic>
      <p:pic>
        <p:nvPicPr>
          <p:cNvPr id="19462" name="Picture 6" descr="http://t2.gstatic.com/images?q=tbn:ANd9GcSrOVgXaIYTFuKc-XJgQD2qRyWmM9g8hs1dAx0EtyrB0xX5PlFgTg"/>
          <p:cNvPicPr>
            <a:picLocks noChangeAspect="1" noChangeArrowheads="1"/>
          </p:cNvPicPr>
          <p:nvPr/>
        </p:nvPicPr>
        <p:blipFill>
          <a:blip r:embed="rId3" cstate="print"/>
          <a:srcRect/>
          <a:stretch>
            <a:fillRect/>
          </a:stretch>
        </p:blipFill>
        <p:spPr bwMode="auto">
          <a:xfrm>
            <a:off x="6876256" y="4437111"/>
            <a:ext cx="2267744" cy="2420889"/>
          </a:xfrm>
          <a:prstGeom prst="rect">
            <a:avLst/>
          </a:prstGeom>
          <a:noFill/>
        </p:spPr>
      </p:pic>
      <p:pic>
        <p:nvPicPr>
          <p:cNvPr id="19464" name="Picture 8" descr="http://t3.gstatic.com/images?q=tbn:ANd9GcRk3raPy2_-jH-WbBVupOLL-S3aG7ysLicRLACOCO8q8m-ypj_P"/>
          <p:cNvPicPr>
            <a:picLocks noChangeAspect="1" noChangeArrowheads="1"/>
          </p:cNvPicPr>
          <p:nvPr/>
        </p:nvPicPr>
        <p:blipFill>
          <a:blip r:embed="rId4" cstate="print"/>
          <a:srcRect/>
          <a:stretch>
            <a:fillRect/>
          </a:stretch>
        </p:blipFill>
        <p:spPr bwMode="auto">
          <a:xfrm>
            <a:off x="6876256" y="2204864"/>
            <a:ext cx="2267744" cy="2157984"/>
          </a:xfrm>
          <a:prstGeom prst="rect">
            <a:avLst/>
          </a:prstGeom>
          <a:noFill/>
        </p:spPr>
      </p:pic>
      <p:sp>
        <p:nvSpPr>
          <p:cNvPr id="8" name="7 Rectángulo"/>
          <p:cNvSpPr/>
          <p:nvPr/>
        </p:nvSpPr>
        <p:spPr>
          <a:xfrm>
            <a:off x="5580112" y="2348880"/>
            <a:ext cx="1152128" cy="1938992"/>
          </a:xfrm>
          <a:prstGeom prst="rect">
            <a:avLst/>
          </a:prstGeom>
          <a:solidFill>
            <a:srgbClr val="FFC000"/>
          </a:solidFill>
        </p:spPr>
        <p:txBody>
          <a:bodyPr wrap="square">
            <a:spAutoFit/>
          </a:bodyPr>
          <a:lstStyle/>
          <a:p>
            <a:r>
              <a:rPr lang="es-CO" sz="2000" dirty="0" smtClean="0"/>
              <a:t> Ídolos actuales, dinero, sexo y  una falsa religión.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9458"/>
                                        </p:tgtEl>
                                        <p:attrNameLst>
                                          <p:attrName>style.visibility</p:attrName>
                                        </p:attrNameLst>
                                      </p:cBhvr>
                                      <p:to>
                                        <p:strVal val="visible"/>
                                      </p:to>
                                    </p:set>
                                    <p:anim to="" calcmode="lin" valueType="num">
                                      <p:cBhvr>
                                        <p:cTn id="7" dur="1" fill="hold"/>
                                        <p:tgtEl>
                                          <p:spTgt spid="1945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9464"/>
                                        </p:tgtEl>
                                        <p:attrNameLst>
                                          <p:attrName>style.visibility</p:attrName>
                                        </p:attrNameLst>
                                      </p:cBhvr>
                                      <p:to>
                                        <p:strVal val="visible"/>
                                      </p:to>
                                    </p:set>
                                    <p:anim to="" calcmode="lin" valueType="num">
                                      <p:cBhvr>
                                        <p:cTn id="22" dur="1" fill="hold"/>
                                        <p:tgtEl>
                                          <p:spTgt spid="1946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9462"/>
                                        </p:tgtEl>
                                        <p:attrNameLst>
                                          <p:attrName>style.visibility</p:attrName>
                                        </p:attrNameLst>
                                      </p:cBhvr>
                                      <p:to>
                                        <p:strVal val="visible"/>
                                      </p:to>
                                    </p:set>
                                    <p:anim to="" calcmode="lin" valueType="num">
                                      <p:cBhvr>
                                        <p:cTn id="27" dur="1" fill="hold"/>
                                        <p:tgtEl>
                                          <p:spTgt spid="19462"/>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
                                        <p:tgtEl>
                                          <p:spTgt spid="3">
                                            <p:txEl>
                                              <p:pRg st="2" end="2"/>
                                            </p:txEl>
                                          </p:spTgt>
                                        </p:tgtEl>
                                      </p:cBhvr>
                                    </p:animEffect>
                                    <p:anim calcmode="lin" valueType="num">
                                      <p:cBhvr>
                                        <p:cTn id="3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8"/>
                                        </p:tgtEl>
                                        <p:attrNameLst>
                                          <p:attrName>style.visibility</p:attrName>
                                        </p:attrNameLst>
                                      </p:cBhvr>
                                      <p:to>
                                        <p:strVal val="visible"/>
                                      </p:to>
                                    </p:set>
                                    <p:anim to="" calcmode="lin" valueType="num">
                                      <p:cBhvr>
                                        <p:cTn id="41"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328592" cy="4824536"/>
          </a:xfrm>
          <a:solidFill>
            <a:srgbClr val="FFC000"/>
          </a:solidFill>
        </p:spPr>
        <p:txBody>
          <a:bodyPr>
            <a:noAutofit/>
          </a:bodyPr>
          <a:lstStyle/>
          <a:p>
            <a:pPr algn="ctr">
              <a:buNone/>
            </a:pPr>
            <a:r>
              <a:rPr lang="es-CO" sz="2800" dirty="0" smtClean="0"/>
              <a:t>     Edificios a prueba de catástrofes se convertirán en ceniza. He visto las mas costosas estructuras de edificios construidos supuestamente a prueba de fuego, pero así como Sodoma pereció en las llamas de la venganza divina, así estas orgullosas estructuras se convertirán en ceniza... </a:t>
            </a:r>
          </a:p>
        </p:txBody>
      </p:sp>
      <p:sp>
        <p:nvSpPr>
          <p:cNvPr id="4" name="3 Rectángulo"/>
          <p:cNvSpPr/>
          <p:nvPr/>
        </p:nvSpPr>
        <p:spPr>
          <a:xfrm>
            <a:off x="395536" y="5301208"/>
            <a:ext cx="8496944" cy="1661993"/>
          </a:xfrm>
          <a:prstGeom prst="rect">
            <a:avLst/>
          </a:prstGeom>
          <a:solidFill>
            <a:schemeClr val="bg1"/>
          </a:solidFill>
        </p:spPr>
        <p:txBody>
          <a:bodyPr wrap="square">
            <a:spAutoFit/>
          </a:bodyPr>
          <a:lstStyle/>
          <a:p>
            <a:pPr algn="ctr"/>
            <a:r>
              <a:rPr lang="es-CO" sz="2800" dirty="0" smtClean="0"/>
              <a:t>Los deleitables monumentos de la grandeza de los hombres se harán polvo aun antes que venga la última gran destrucción sobre el mundo.-</a:t>
            </a:r>
            <a:r>
              <a:rPr lang="es-CO" sz="2800" dirty="0" smtClean="0">
                <a:solidFill>
                  <a:srgbClr val="FF0000"/>
                </a:solidFill>
              </a:rPr>
              <a:t>3MS 478-479 (1901) </a:t>
            </a:r>
          </a:p>
          <a:p>
            <a:endParaRPr lang="es-CO" dirty="0" smtClean="0"/>
          </a:p>
        </p:txBody>
      </p:sp>
      <p:pic>
        <p:nvPicPr>
          <p:cNvPr id="43010" name="Picture 2" descr="http://t0.gstatic.com/images?q=tbn:ANd9GcTciC0Huve_JVrkBV7KMbc0yFJrG7wR-L337kz1OgtTcWdNT2NGvg"/>
          <p:cNvPicPr>
            <a:picLocks noChangeAspect="1" noChangeArrowheads="1"/>
          </p:cNvPicPr>
          <p:nvPr/>
        </p:nvPicPr>
        <p:blipFill>
          <a:blip r:embed="rId2" cstate="print"/>
          <a:srcRect/>
          <a:stretch>
            <a:fillRect/>
          </a:stretch>
        </p:blipFill>
        <p:spPr bwMode="auto">
          <a:xfrm>
            <a:off x="5724128" y="188640"/>
            <a:ext cx="3096344" cy="48965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
                                        <p:tgtEl>
                                          <p:spTgt spid="4"/>
                                        </p:tgtEl>
                                      </p:cBhvr>
                                    </p:animEffect>
                                    <p:anim calcmode="lin" valueType="num">
                                      <p:cBhvr>
                                        <p:cTn id="18" dur="400" fill="hold"/>
                                        <p:tgtEl>
                                          <p:spTgt spid="4"/>
                                        </p:tgtEl>
                                        <p:attrNameLst>
                                          <p:attrName>ppt_x</p:attrName>
                                        </p:attrNameLst>
                                      </p:cBhvr>
                                      <p:tavLst>
                                        <p:tav tm="0">
                                          <p:val>
                                            <p:strVal val="#ppt_x"/>
                                          </p:val>
                                        </p:tav>
                                        <p:tav tm="100000">
                                          <p:val>
                                            <p:strVal val="#ppt_x"/>
                                          </p:val>
                                        </p:tav>
                                      </p:tavLst>
                                    </p:anim>
                                    <p:anim calcmode="lin" valueType="num">
                                      <p:cBhvr>
                                        <p:cTn id="19" dur="400" fill="hold"/>
                                        <p:tgtEl>
                                          <p:spTgt spid="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6228184" cy="6525344"/>
          </a:xfrm>
          <a:solidFill>
            <a:schemeClr val="bg2">
              <a:lumMod val="90000"/>
            </a:schemeClr>
          </a:solidFill>
        </p:spPr>
        <p:txBody>
          <a:bodyPr>
            <a:normAutofit fontScale="92500" lnSpcReduction="20000"/>
          </a:bodyPr>
          <a:lstStyle/>
          <a:p>
            <a:pPr>
              <a:buNone/>
            </a:pPr>
            <a:r>
              <a:rPr lang="es-CO" dirty="0" smtClean="0"/>
              <a:t>     Semejantes a las del mundo antediluviano y a Sodoma y Gomorra... </a:t>
            </a:r>
            <a:r>
              <a:rPr lang="es-CO" dirty="0" smtClean="0">
                <a:solidFill>
                  <a:srgbClr val="0070C0"/>
                </a:solidFill>
              </a:rPr>
              <a:t>Las costosas mansiones, maravillas arquitectónicas, serán destruidas sin previo aviso cuando el Señor vea que sus ocupantes han traspasado los límites del perdón. </a:t>
            </a:r>
          </a:p>
          <a:p>
            <a:endParaRPr lang="es-CO" dirty="0" smtClean="0"/>
          </a:p>
          <a:p>
            <a:pPr>
              <a:buNone/>
            </a:pPr>
            <a:r>
              <a:rPr lang="es-CO" dirty="0" smtClean="0"/>
              <a:t>    Dios está retirando su Espíritu de las ciudades impías, que han llegado a ser la destrucción causada por el fuego en los </a:t>
            </a:r>
            <a:r>
              <a:rPr lang="es-CO" u="sng" dirty="0" smtClean="0">
                <a:solidFill>
                  <a:srgbClr val="0070C0"/>
                </a:solidFill>
              </a:rPr>
              <a:t>imponentes edificios que se suponen son a prueba de incendios</a:t>
            </a:r>
            <a:r>
              <a:rPr lang="es-CO" dirty="0" smtClean="0"/>
              <a:t>, es una ilustración de cómo, en un momento, los edificios de la tierra caerán en ruinas.-</a:t>
            </a:r>
            <a:r>
              <a:rPr lang="es-CO" dirty="0" smtClean="0">
                <a:solidFill>
                  <a:srgbClr val="FF0000"/>
                </a:solidFill>
              </a:rPr>
              <a:t>CDCD 152 (1902)  </a:t>
            </a:r>
          </a:p>
          <a:p>
            <a:endParaRPr lang="es-CO" dirty="0" smtClean="0"/>
          </a:p>
        </p:txBody>
      </p:sp>
      <p:sp>
        <p:nvSpPr>
          <p:cNvPr id="18434" name="AutoShape 2" descr="data:image/jpg;base64,/9j/4AAQSkZJRgABAQAAAQABAAD/2wCEAAkGBhQSEBQUExQWFRUVGBcVFhcYGBwZGhcYGB8cGBgbHRYXHCYeGx0kHB0YIC8gIycpLCwsGB4xNTAqNSYrLCkBCQoKDgwOGg8PGiwkHyQsLCwpLCwsLCksLCksLCwsLCwsLCwsLCwpKSwsLCwsLCksLCwsLCwpLCwsLCwsLCwsLP/AABEIAQMAwgMBIgACEQEDEQH/xAAcAAACAgMBAQAAAAAAAAAAAAAFBgQHAAEDAgj/xABGEAACAQIEBAQDBQUGBAQHAAABAhEDIQAEEjEFIkFRBhNhcTJCgQcUI1KRYnKhscEkM4KS0fAVU6LxFrLS4UNjZHODs8L/xAAaAQADAQEBAQAAAAAAAAAAAAABAgMABAUG/8QAKhEAAgICAQQBAgYDAAAAAAAAAAECESExAxIyQVEEE2EUInGRscFCUoH/2gAMAwEAAhEDEQA/AJ5THgpiQVx5K4+uPGI5THnRiQUx50YISOUx5KYklMaKYBiMUxrRiQUxopjGI+jGtGJBTHkrjGs4aMa0Y76cYUxgkby8eTSxJKY1owDEU08eqOT1sALTEntO31PT9TYQZNOgWMCJ3vsFG7Haw/jt3ILU8qKa9QBJZiReCDLGPmH6L2nHmfM+T0/kjvydHFC8sNcF4HTr5IIQAykqDEbrrAIMkjVNt5JMg3wheMPs0Kkso62IFmsDtvMEWPN++BOPT+L63mhcs5RKbapmAWMwWnvexmxJPo8eH/G9PMDycyopVCAt/gaVKjcwJ5e4MWOwHkw5JQ/T0ddJnz5muHPRaCI9Oh9QcapsG9+ox9AeKfs+SspZBIPNG5FgbHc7/vW+ay4pzj/g+pQYkAwJv1Ebz3A29OsYvSmrh+wNYYEKYj18rNxY4krVgw1vXof9MdGTEggxHIMGx/njtjvWoBhBxDcFDe46H/XAMe9OMxrzMbwQF6lceSmJBXHkpj6c8s4FcaKY76Ma0YxiOUxopjvpxmjGsxH0Y8lMSNGNaMYxHKY1oxI041owTEfRjWnEgpjWjAMR9GNaPSf9/wAB3P8AUgHuV/7dz2/36k2BwRyWXKAnQDUI3Oy2LBZ7AhL9SZ9Bw/L+T9NdMd/wX4uPqy9HjK5TQt+pkz83xKdQ6IBpI/2cKHiTjprM1KkYUQXfoTEava1l6wDtGGvjPETSemqprNR4ZmA0qgMmfQAgR7/Wu6lDSWUjSiMwYn4ncGG/iIJ6bDe/iLOWdiOeXqCxFqYNu9Q9TPa1z12G1jmVcEDTNRVvoP8AeJ1Okj4h7CLSy4BLuGcX2p0wNugJXvGw6A+2o6pJ0tWUqTEVV3nqGgwWGx2YHvbGCXRwnjFLMAKGippUlTYkFZle45txt1xx414dTMA6hpf8297b94lriDaJAkEJ4Xr1DToswWqizTNRDDoWJGqwEpDiQ1wQSTIuyZXOhKVMVH806/IaoOjyVBcW0nZT2J+uJq07RTeymfFv2dMhJVYJvHQ/UW+o+oGK+rUHosVYGB0O4/1GPqphSrqy2YAwwNip6EjcHmJB9BBwh+L/ALPFdSyCRc2HMu3bpcXFu43bHRHkjPEsP2I01opNSGEjHh0nE/jPh2pl2J6d+h9x0wPpZgNY2btgyi44YPuiKeHL6/rjMTYxvC0bqLwK41px2041px9HZ5hw0YwpjtoxmnBsxw0Y1ox30Y1oxrMR9GM0Y76Ma0Y1mOBTGimJGjHnRg2Yj6MZox3KY0UxjHTJ5VWVujGUU/vCTb2Bx6y3G0fOfdhzHRWdmHy6ZYAeoEKSevsYB8b8QGippU71XO/5BBkz0MEknoJ9MQfA7kZ+mF2hxUb8zGm+lQPeDHQb3IA+f+Ur5JM7+LtRx4kqiiumsWp02bzHO9RwdTafQswFu3XqJ45bNVGc6vxG8tQBcyTq0j+A7XNjzsniMEU2arRAVKrCii31X0gmLczEn1n9V/jDaa6lVmtUWnAiAkqAxBnuDLfvR1Ij4QyIDSjz8dd9hvonpPfeT79ZIMcNRwORldj8VOLP2gGz2tFj2nfAZuU6KfNVcczdAPSYAUD9YJNtyORpUwNLMxPWpM3iI0G5W3vuYMhQjGHHwvocRSepQrI/4cDUNTDnU/MyHSsg3Ft8PzO3460lWm5C1lqEzTcmNU2gXXSY7g74r3w47q2pyGggo4vqCxu+9rcrcw/gLDbOsMxoKgJVjy6g+FpUkq6kwTY8wM7COpQdCrx6qcvng6MyNUUNY2NttiJ+HuD1HzA5wjxdTqt5dQinVsQdlediLmJJHUgkQCdsDvFfDylCl5QkUjABaZAJjS9hKkKBsRESN8LeYDB0YKCpsdxBbfpvB5l0yQCSr7k1aNoJ+P8AhKrVVtI01FIIi2pTefcFT7ziq+OeEplqXvp6j2P9MP8Am+MVDTFKqfMRGlWsWS0QYMabjrG11PIYVWjj1/jqPLxdMvBycjcJ2ipStUWna1xjMWgaI7D9MZg/gl7N9f7DsUxmnHXTjNOOuzlOOjGtGO5XGtOD1BOOnGaMdtONhcbqMcNGMNPBbguT8yredImYtJ7SLiP5274lZnw4w+E6x6wr/r8LfUKfXHJL5kYy6X+5dcDcbF0pjRTE58sQYvO8EQ0d9J6eokeuOJp46YcsZK0yUotbIpTGimJJp48lMU6haEjxHSJqtsojmqWkLuFF97Te/U7CPHhN1+/5NjyU/MVaSdy0gE9SJPW5Mm0Y7+LKaipLSVEHy4+NoBm262Ezvp6BbRuD1GTO5diuur5tMaRcINYB6bgbnpEWg6fE5+6R3Q0g5x3LsjVytTzazFWVDtTp8y0xGw3c/wCH64WuNJUUUlWGdqQVn6BaZKtPYTzeuq/QYbvEK0xXzNGiCtZgKjvBhTZEExax1W/nsq8Sok5ejToPIDVEZiLKFKnUWA/MzAC+1gTiC0N5BFTUPw6V3aS7m1hckzsBYwfQm+kLLyNSnSOgKtQ/PqBlrzvutz735hFhw0mBSo9bu5ImBuxOwA7bC1yxBMnIVxSYU6Ul9mOmZJ6EGwU/lIvHN0ADCMPh5V8yUYwRBpsYbvP5agHpfcwMWGa+Z8uhWow6KoWrSImQjfEo31ATsfy2PSs8hm6LOruBScX2mmT0ld09xIn8oGLBp5Q1sqQtbyHpVA9OpMAFhpiZ2JJHWTFjthPIUElyiDOMqVPjOqrQawYMCdagiCZiSIO8k2gHxHgNOuXWnKVUk+Wd+W0o2zrccp7iQJwQ4+1NVyxzYNOqRauAGFOokG4HykyZHSdr4mZviGjM02emHovpFOuh+EuNMOZhlJIIPqIB3wRiuuLZI03BbUjWDOdtW0N122O8SNTbY9U6fKLRFvS3b/dtoG2G/wAR8Lq/d3LMrGkwK1DfUhlTTcjqDpuwjaZgnCfkVgsmkqRBK+/UNNwRtuOx6Du+HOpnPzxweTS9MZiX5eN49k4hk04yMdNOM045bCc9OM046acZpxrCc9OPVOgWIUW7nsO/+/Xtj1p/U2A9f9/1xvja+VlKnNpYgAt6kgED2XUAO31OOX5HN0rpWy3FC8s1kfFtClVKwwRRGsXXoDI3gSokTP1w25PPU6q6qbhh6Hb3G4Pvir+D0am6KhAX4XAmCYIJFwTZoMSTtgvlF002YUjQOqPMi6MYHxobAk7EBTPU481o7Ex7zGUVxDKCN79+/v64E5zgJ+Q6vRjf6PBJ/wAQPuMeuE8RcUQ1UmpLFQyLMLAgkLv7gH+uC6OCTBBIMG+x7HtgKTi7QWlJZE6rliDBBBNgCIJjeOjf4SccGp4dq+XV1KsAwJuCJBvOxwu8Xyao4CzGkG5J79T0ttj0Pj/JlJ9Mjl5eJRVornxUStYQk1GtTMRAjmJbYxeW+UAbbgLlQy1EWkwNQMrPUPQBh+ihogRJMWnSoZfFlBy5CEAMF1tN16C0WvcKJM3jbCyKAamyUnCIhl36sSGg/tGxgAwBN4LsY83cx4aRYfinUa9amEAp6ddRyCC06ggBAgxGxM3sIk4RXp03yop0CRTp1grMD8rLztN5JhQIE3IAvh/8RpXfMpo0/d9DVKjdWYqQi/qUa3YzsMJLCnVy1elSVUWm9IBjKndg5FpJIJEXJnbbHMu0d7AlQ6l8rLCFG5tYAmWZ9h1iTC9+p8UKi0ORJZz8TCZ72BggbftGxMWXHWpXlfJy6kxKjSOoliSbi1zEkCNyQWxunUXLgKsNUbdl3vvpZvrzdflgSSGELLmwW05hDqU/GBFQHfmBgP3hobbmxYnhdlqqyk60qUrnT8UfsMOxPT2nFcZfOsFUVU8ymVBUOCCqtBGl/iUfqu9jh78IZ9WamyFiuorzC4BtE7NE7jtsMBhDVLKqMkwQU8zSDakBYkGnAkAnVpYGY6Dbl6bpBny9M5XUBTlGpVRIK2Olh80CIZW2M8+x7ZDKotXMeRUXWQQ6kc4qSSrFbahcjUdxF8Q+GZtczTq03p/d6oioxkqAy21gBgyEQJ+l2GGGPVTI06lWdeg5ukRUosSoY6dMqYA8xSADbVEn0xX+WUqw5taIWmRLoRZttwDMke7AGMWNmUIog5kVGalUGmooDMAYZX0qAHgwDCzaYGEvxUiLm2a6ippqU6q2DhgGA5YmCd7NtGonFOOVSsSatHrRjMRxxH0Q/wD5U/qZ/XG8e1+Ih7RwfTl6GzTjUY66cZpxGwHPTjUY66cdKFMFhPv+mFlKlYUrdHTIZb5jubL6A9wep/0HfALxLnwUAHNq0FemkHmBM9eWfQfWelLjfn5wBG/DorVZeod1QjUeukarev1gHxatqR2JIDVPhtL6ARA6wLD694jzHbds7lSVI4Zd1MQ5VpABPLMdiJuQQbxHc74YMqGNEM34rHdCsalBiz6oYAQYM7CDgXw96qI4agrrq0MFF+WIlDuCCbASYM9CSShfLUUh5BMsjFWUtf4SDC1P5iIthWwoYeC0iMuvkgJLsxR1uRYGxII9/bHbNZemjZioUZC1M6nBBDKNyBMgj2j3xGytamqZda4BqMzFGVZAfV+oJtcCN9hjrxjiTUadQhxU1llQGIRoJIJW8ehkj+Sjgnh/HqqU5pucyARYx8J/bmVYGRDAz6Y61eOJmHsrI4UakYQRc3nYi/8A7YAHiCPSBcijzWZGQsjEd151D73EHvOJfCdfmnU61ARaoBHmfoSDp79298W4cTJcmYgXxjlgzfGVUaTU9R2U9TAMybA9AcK1RVq04vTopadi0AC0/ETCkk9AsxyLhv8AGlOkY82RCgghrtfaLwLbxMkRMRhTZhWTVUGiirQo21KvRZmAG3N7k/G0gty9zFhpFh8TytSr9zelUC0FpLUcXJeEXyxaCep6C0kGwwovWFUZuiqqirTI1tYCprQsZWb/ABR1M7dC05nIfecnkHWp5NFER2ExIpgaACZ20/MTAJNzGF776TmK1BaWlRSq6may63QsCSLAbm5mRNoxCOmO9iz5iJNGgCbgExJJY2BiYEgcgm4E6jAXlSorlxrqQ1XePi0nqTMhnH+Veuo2XslWnlwUQy0SzX6LDadtIib2Yg30jlPKnw9VmrXJvcIeUld11RdVjZQAxGwAOrGCF8hxaoIka1JYlKg1CR8R7g7yykHDV4ez1Np8oMpWDoN1U3Mhv6EA+++FDJcec7cyyvI68u3LCdLRBWD64ZuCcUpM8IDTZpJpiSrW+Uj4dvmG3zE4VmHuplaX32m4q6apGrQ1w6kFToJuO5VTFgSNjiPT4sy5zya9IEMWSlUiCVa+k7qwgAWINhK9cda9GnVoUfMdUc8tPVEF1+GJ+YEAgiDa2O3Gc1UpOG0rUpWJRhBVlvK1NptOlgNrEYKGOfD+HGmKi0yKtKHAQsNKVFNki+jsQJA0zC9VvxIDVoUqlCm2ldVJ6TwWvDKBDQ0AkggzF9QgyebhJGdFejVEvpepSJglDy6hBhh1hhYixGI3GNNZczQKrTqJ+KHWCCEIYEoeYNpaCYIPQ2gFbszENc4sbsvpqFvS9OcaxLGWrm+qiZvOpDPrJQk+8n3OMx0dcvf8EKQ8RjNOOmnGacddnKc9OAnibOuqimoIFSVZhEx0QDeWNvad74P6cLXGcqauZCqbhYkxpp9dX70Wv/DcTnLBTjWSN4fymrzdULKKhbYKGZJQHYjlj1J6yMFPFnCFpshprzaGYuYAQcoJt1MACBO/e0ihlkVkoskU/MpCledbiahYn8otvuQe8DfjqS41tFMKIQDmdpM79AOv7XqccMnk7FoWss1VBNOqCBJg3SAeW4nRbuJtsME89XUUU84q1NoMIxKo0TJBAKW1CQbz0wGyGTpFpFUqQogAhGBJBDHUSglTvJm0dMGOI5ccmgMxjmVyFbaxR4AYfF8UxhTDZwmk3kZfy9DUok6lJNzIZSTYj2/TCt4y4rSq06hRSjoz06hKgSVsDqG+8j0I2wz5NaeqgDV0VRTU6NZ5lMk2BAf5uhjCn9oFWrFRasFQmpSogkFjvciQAL2ntgw2aWhHoZ6ojTEkdTFx2nY+2GbwdnA9ZoQgkHVAhEAEiAtiSe/06yk3jkYRexEH1F7fyw4+ADUL8xCrzwIg1DEHbotje3brHYqZB6ZO8Z10WPMUFVAZYBksCZlheBawNyem4UKdTzVNSry0gVKrEaghjSLWUQBIEC4UEggO3jSvopyys9PTddJK6pN2Ii8QAJ/T5kem5qqatckUyNSqIBaDHb4YHxRGwUGIEuTuGh2j2eGLneF5UazRprJYCwKU2dYuT2BlpiJvgdX4iRxBaSpIJLue4YMFnsDYEn2GJ+RyYzvCKSqfKU1HFgY0K7SNM3neGJvBJN8D+JcS8rNUaaKW1uk1DB5FIGqV3MAntecQj5HkKiUaWXIMhqzdZ1KtyZUXDHpqMifhDG4hDIPXqF3MUwZDMC0k3IVZ53MyZPbUQDgtneFJTzD1KsA+YxWkGtc8gZhsIjlXmI/KIJhZlnruEWSIACrAECbdlQRPRRcmeu2YlUuKICVp06ZQbrp1Fr7l7GZO6MImBbc/wnM0NYan+C/KpVzKsJvDkWJ/aA9zgPlRSoro0CoTdjLAAQBCkEEiROoiJ6EXJTh2Ty7sr02hwZCVIA9Iayn/AKelsBvFWEsTI0Vq5ZqbkaQw+IAqZiAQehMjEisKtDLpp0Hy5VlaYZNl5xOggRcgjf3xD4KgdXp1FHOglWEj2Kn3xL4flKlClUQAcsMmp2ZNuZQTJUWMC8au1sBDI4ZvI08zSpN/cuspTBIDKwkaVdGm0SIJBA2x0z2cKVKPm0kYOoQvI1U3blYXsyGRYX3MHHmkKeZoVKZpeUTDkOAyy2zqQYIMbiDM7HG3SpRy5UotQK8aXcnVTbaKjyQQTHP0XfrgmEetwCkjMhbMSpKnlJuLbwZ95OMxYlKpl3UOVQFgGMhZve/rjWD1G6SFGMjHSMajHdZ554jAfNQVqeYJp1JSVJkyyIiCw+LnnsI6SSacwCe1/wBMCcu2laZB1q5QmWEUgddVnkwZIcC/ZT6YlyMtxEzh6MMwBIcNVcs3SmEUBEA6G4n3O8yAvjXMItdyedoAjUYRQsHYg6iSdtrd8G/DdEaqbUz+DodgIuzs5ljN+5E/m69FnxLn182qaSA8zF2Kg6jsRziAotv79Rjmls6VoGjiFAkUnGlk0oFcSBYaYYCQYj4QTgvn3LH8MLT0zrCLKNaZekfgIiJYddrYhnhbecs0iT5iMKlI2JkhSVe6/QKBa9sevENOs2YTWxBRQIYhHALTMmUPzAEEm56jAMO1LJ0/PouaRNRKYC1gRpjSQVK6vUxykX33xX/irL+UlXRXOZBEqDzFAWgpEnYza3tiwkztcZvyvJmhoBWtfcC4JvcnvH1xWviTOUK9Ko+WLqCEnzGYlWDLyyS1r7AkXw0NmnoSaj02W/IeoF4P7p/pGHH7OggqiWLudWm5AVQLkj5idvTChmKjBfxE1RaTcR+8u2HH7MmYufLSEkmoTHY6V773t9dsdSIy0MPjJmRC+gvTVGkQCoJkEkbmQYA2vc7qUCnTetqqVmK0zqECJOkhSB3ESNXwjSAAYCYsXxirCnrCF0VW1CxUTFysybWt3uYkNXlKnVr6nqE06Z1LMX5QLKttRvHRVAglRAwk9mhoduA0vvfCaiUT5U1nVSJgCUZpjmIILbm89BYC+O10yYppGpgiUlYgKNKqoJJ6CYsNz7YKeEai1uHZtMtyN5h0kG+pkBB1HuQRICgdBaTA4vl6eUpUvOId6YJWBJ1EsTpnrHzGNptiEdlJAPj/AAvXnKrNKUtZufmkS/lqCJk3mQBPMRbETiHE45KShdZk3BJvILGBrvtMKOgm5keKMq9bMIiaiGo0nZeg5RuxtpAiSeUEk98RsyKOX5/715Gmx0Bo6AnnP7THR2B3wDHThWSQA1cxPMJRvnY7EhWgkGY1EgcsDtgxlOArVB8qsGIiFghyOsqbkjuNQgb4VKefqV6kDUXMwFliTB36tYG5taIAwdbhNVBq0gKSSrAgqT2DqSpbYQCDjU2bBY3heqqsgUaQJpx2iwE9emCHC1q0swabs7UmD6NXMBEEQ5lvhmxPS0dV7w7WcKvmuWdSCZ3XsJNztvfDNnOKPSzIXVTam2k6DyugJCSp2cTeDfe9sKhkc8jn6FSq1MoadVlZGpsLMNzEcrdT3gm2PXDclVos6CWQqxQMxKKwNlBILICCLGQNJjHutl6JzKgPorKwfSbawQZgHeQTJXrvtjnW8yjX1Bn8pnXUrDWvOYJVt6cEgxtv6YIQf98pG5yNSTc6XpR9PxRb6D2GMwWrUF1N/Y1a55vw+b1ve+MxsGyeYxkY6acZpx2WcBEz9QrScrYhTF4v0ufXA6swQM6g6FNTzVCwzuiimAB2Eb/sgzidxdAUVTPPURREbzqvPS3S/tvgdXdz+IijzjTVRSJlafmPq1EQL2npOhu1pyyy/HhBfw/lwKjPsfLpKaYNqcAnSB0uew2B62TeJ5qtUcOiVEp6oGkGYLczHTcknrsT1EYc+GFFp5mpT5pZy17FkWCJ9IAJ7z7YR81Qr1KisykH8qkalWOWEnUN+1oPWcQeWX8BKlSq6gvmUqqkwWM0yBbcLII7nUxvtvj1nWVaq06w5uXQXGtTJBGirplutgo3/QRwXN1aldadd1iCxaosssSsGTqFxEArgtluKquaFBS06kH4d0YGHMAwQImSWMEYDMOC0Ky5hm1k0itksYYAD8urobAkXxW3jl9QrB0WmYQMUBuZU6oKq07Agz74soZNfMqPTbnIIaHMaukpOjUI6jFVeL8xXKP97QeYCikKd15YPKYn2jYW7tx7NPQnGjUVR5bAgbRYx7H+U4bfs3o6qwZyKZViFTSQXbQ38lLGThPqUlKgq5UHbV3v8w2+gw5fZuiCsPNk1NRFLnsOQksRuZuok9dtsdXgi9Df4rpuEDqrOqq+pR8N/mYSCYE7d9xea1o1a2ZZiISmqgFjZUtKCw37Io6nSNzi0PFAcKjKjuFJJVRIJGkqTEwBBMwT2jcVavEnrOtOknKFhVUWURubwogXJPqzHCM0NDr4C0DLZxMuZddDajeWKuE5RYCV+GT6k7AfW4S5ytMZ4ywZ6plr6egb8oAMQNhHtid9mWTFL71TDh3ZUdgLKCCwUA7n4jzQB2nfA52rZ/LOa4FOa3Jy8oRNJMG2q+sT37bYgu4o9A7xPnWFPLmmw8upTJWANkYjaL2IjVYQYGA9LhLVKatVY01kETJdwADKqY1XkF2IX1tGGDjmjL0KB0a9GumjNDAHlaNJAWYMgsYEfCbYWczm3r8pu9Ww3aT07ljsOw6CMEBLqcThSlBYUkBjq+M2HNUsXO1lhBvBxOytevQM89MxzC9/Q9GH7wjA+nwtaXPmHuP/AIakCD0D1BIXodC6m6cuDeV8Ysx50p1FLBoA0lSNoccwP72rCPpDkYPDfEWramNNVsF1ryyR00C2x3WN9sOmczailSNSk1RCILKuooRHyjmM3+GTbbCVkOL0alVSjGmWJlGG5M7MtmuZ5guHXJlGy41toCPZtUQZlbn1MeuFQys88Y4T95UOjKQUOlXWVM3DCbqdriDtj1n8zXpimylJKgPTeyltzFVRymbXBG1sZneD/wBnRRLNT+BlJRwP2SvpAjbHM8Tell2ZlaqadTQ2sgMUNwbLpJAKj1jvhghjK5sPTRxsyqw+onGYWP8AxLkxvQqg9R5Rt6WMfpbGYHSw9SDUYyMe4xkY6bOEF8W1zTCKCedgSs6WVTpg7AkmNwSJvviCqlmJokavNprmGj4hTUFgP4Db5yOlpfE8sz1YDhRoAMEzzOJsBaVDKDMm474h0qwcLXXUlNWrVGUC7kAgNAufmYD0XqLKy8dBKjXAyD1KIB16mUEfEWbePUyfqLdMIma4fWasdcMYYsFqKX19OWdRixsN/QQXvPs4yCeQNLME0iNg14sYBA6+hOETL8NJrHUQ4gqQlQai0m+kNr6Dof5xJbKsncHTm/GrOoEgK9NWKkAdGFh6BBvv3k5Ph39vVvLJHmA+YjgIQLBmpkswt0t07488KREbTUrVgumdBCnSZEHSUiInde18S+D6zm1GlCuuzq8SFkrqpnqQZhV369wzIM5bg9EVs1Uo1ZrVVZWBI/DYyARpAYCQP8og4rrxilailQZhlqurICTcEcsTKi8dTizRmaGYSulOrfS1Jzf8OQRPMB69YtirfFuUqZZXTzGqsrrzwZ0kSJBJgC3WNsPx7BPQpOaZWbr7GQD7G5+kYcvsxrKtYqFVy7GH0klUC32+Hm3Pr7YSauZRlBZBPXTy/wArH6zh7+y6q+orRVzTLhqjGIAAA0kmATuQBe/YY6Hok9Dl4srMtNTJCc2uFJnbTtAjfcge+KqqcbRSaVJNCE8x/MZsWYiWg9SAB8qjfFu+I8+9JFKsFBJDMTFgLAEXBPoCe2KnGfoUKkU71DM1CLrH5YsnaRLeq7YQ0NDR9l/DqlPMV2fl82kWNMzrHOCCw+UQdmMmdoE43xPxGc2mZSijqaGlVJgEs2sWHykaCN+vS0QfsxqVH4hUeWNPyqq7HSpJUgdgTBPcxOGDiecy6eelEU/NE1qoXcn1Im8mI6Xt3i+7JR6FXN8Lb7klKpV0KKjswA1M2oBgJ2mQxJJAtvbAmnxCnTQrQ5V+EtMs89DUABI/ZSF/e3wSbOPmOH1y1MMddEgLfT8VgLloEDvL+kYG5TgyoGNclTMimunXEk85IK0vb4v2cHFgzQIoBqzoAr1GNoWDG06UAhQL39b7YY8nw6l8NWtTR4UwAWUNADBqlORc9tQ7sMDM5x+AaVJQiTBF4J/ak66p/eMdhjeS4dUqrr1TMiGgX3EbGCt7RjK/AceR1ynCUy489BrXSoZgQygzeHSQDYWPeMPHC1FSnVpkBpAOlrg7i427YqnhfD8yrKylqQLFGdWgrG+1/pcYs7w7U5wZnUpE2ud5tbpibtPIVRJ4Tk3pU6tNR5UaWQxqUHSA0DqJUmBtqtj3ks+aoanXRDylpQllcKYbliQQYtJ3EHGcNz1UVjSqtTqKdQV1GlpUKYZbrcE3EfDtjeVz+WNeP7qsNS6GBQtO8A2bYHlnBGIAq5H/AJ0emphHpBEjGYJPwKSTK3v8Cf8ApxvDWvYK+xJjGox7jGRh7OWhdz9OmazOWMoytpgCTSR2gfmF5k7FbYju8IK7obUSPKBmNZEiDECNIJ9TMRB9VsxTOupTUGoPOdVknVJWmzH3MDSOsjcTj29MJULNzvVNCmQL6b2Jk2XVLR6DqScYstEzxalX7vTp0SAWMMY+WDN+g2/WOuEnJ8EcSwprmNQH4dOuFdSLk2O82ggi22xw3+OFqstNKREQxcegiL+sG3WPTClw/hB01TVp1IuabqZURIF0DKZ3Mz02xNDy2EuEPTGparZqiIEJVCkKbyQNGlliPiWbfrJ8LUD95Vh5LJLENTqEmdFppmALHokC9++skaPMjV6pAjTq0uBMysaCn5flGJXhpHGY50ogKrc1MmeUAEaLR/kGxvOA7CiTw+lka1HNGg2hao0VmMgKTP8AzLA83ttiuPE/Djl6Zp02Z9FQQwFyDqMwJteZxYuRoZDMZOuKJ8qjVIFVhKaWtH95yg7bW/hiuPFnCvIp+XRYuFqEA9SBqn4d9/54fj2CekK9XOhhzKGPWRB/UX/lh7+y+nUZvw1ikrlnJeDJUDTAksIAMG28nCFW4iQAHEnqGH9Dtf0w8/ZnlXqlWUpTpJV1FS3Mzws6R+6AP13vjol2kiwfEOZ0UgBTWoXJUBhqAsTJX5ttpGKiq8KopVd6pVizPopLZYLSNTJvaxWnCj842xcPiDyfKisCykwFBYSYJ3Ui0A72xTeZ4Gz16jA+XS1OFqOS0gNELA1VYH5RAi8YRGjoO+BuLF+J0qfKqAVFVVAAANMmAo5VvG1zFycHc14Yp0q+YzOolq1tEDSAzKT6kll/n9FzwbmKFDiGXSmpZmcKaj3bmBAgA6UHoNR/a3GDXFspmv8AibMCxyy0yegUEqeUC2oh79SAcSfdgp4BlHi9OrTzSUHKmlS1ArKrZhyiIN4IgRvbCVk6tSpV0iWYqdI02BjUAFG0m3U364dMhwGnRWuBrbzUcPpgEgAuFW28A3M4Wzx9EPl0V0AjSziZIHRqrc7C3wroX0wXhgVUap8DKFmzFTRefLQg1Jt8THkpf4jP7OO9LxIaUDLnywLyoLFuktUa7Wt8IX0wA4nULtE2HQ2A3nl6dMHfDXD2RWasFWm4BUuPiIMgqp5m91Eet8K17CG8l411D8amjiZLUzoaYiTplJ/wj33w5eGc2pFJk1adXzgAwSZ2JBF97T2GF2lwChVLGn5dUaOUI0PqH7D6Xv2g4N5CoysyMukpECNNrj/+eltsI9mz6GupnMsMwFZlSsCCJ5dRYRYmA0gkRvjM/wAMdmLKwPMjBT0KNqsfUEj2tjlxrhzV1DIFJ0ysi8yHUgnbYD6nELxF5q5ik9N6lMOFViLgGdyhlSYPbpvgpeh39xkOWU/KMZgNS8QqFAdjqAAaAI1df44zCjWFIx4qGFJgmATA3MdMdYxwz7MKTlAS8HSBEk+k2n3xU4xa++FkBpj8UhAeQqFWqzGQm0wskE/KJJO/XKUlp1gvxNWrM8xOghZuSZkLYfvdBjz95YsgQH4wlZiDMIqk3PS8En9qL3x74FQWlVpUficCpU1RYS0NfuWt3teMM9FVsj+OjWaoqU7ppUsALnmIj16QPc+y5wThyhGNc1aNQMCpA0kBoAHMpnvNjfBbxznKxrNTUDywFkixuJ5j/T+GFzL8RqLlQ6VmFXUFFOfwzI1CQGB+G1yZIH1SKxodvI1ZbLoQ6nMa3BhPMVSDyqQGJDncgEqwtsLYk+GaLiqxqU1AVKkGm5cNdQ0IWJmw6LYiJ6QaeUHlVGNSjUqIWMeWE16bLdWUgkCJJOJvhPN6tVZ6b008nWCW1SrHUSEUFpsfmJ2EYUKJv/B8k2TrUlmhRqMPMnVTKtykf3w5ZhekXtvisPFmWNJRSpSRSqFRAgwAwmFtf074tqvRy+ay7qKso7LLTsy6YHMN7CxvfFQ+LOHtSUU01HRUIsIMCQbKTF+mKcYs/As1M8wAVhfqHEz9Dh3+zOmKlVT5tOmFcsKV5dgFkgWUTYTc2NsIx4iwAB+oYb/S2Hv7M+G+a4rGqtIU6gUILGo3KYiy3gDqZHTHQ8RJll8ayAq04LhNJ1ByAwUwRMMQOvXFKeIVqnMsmtqp1kLAM1AsEWMsbdLjtbF0+IMk1SkAilirBgAVBMBhYsQBvviofEHHKlCo1MUvLb4HPzWAszjmbli0qvphIaAiV4b4V5ecy9Su4DirTApi7BiQAGM6UuQYJ1WFsNPinxIaecTKimx80ga5gAOSoiLzIO8dcVxkcwz53L+XqYpUpsABOzAyANumLc8QZWiK/nVQupZRGYwBJJgSYmTv64jPuyUWiv8AgqV/+Js5k0hrRS/wwwsAJEiYBjpN8L1Pww5YNWYURc6SCajAyZFIXEg7tpGG3/jUZylR0EnWgJmAOtupt7RhJ8SOUzFSmtSVSqwABsQsdtzM3M4Mlk0QpmuJUaJDU6cudnaHee4J5E+gY+uIK5ypXe7qC07yxJFxLOLn6/THmpwitX+FCQLlrKigjc1GIA+p6YlZThdLLnW9TzCDIVIVLA281xzb/Iv1wjpMPg7ZPIVyygKDq2IkX7QZHp0/0ePDK1hTitUc3tTLSEg7xJib4CcJ8ZU0K68qtuYMjmRusw2tSYPptPWxfJcUy1aqhp1WVpclHTfVqNmplgN4kxt0mMI68ByPFR6gy9JqVQUyCFIZdStJCX+a29iMd6fF2+7LUamXMstQJFtJIYgORa20zfHDhNZPu7eZARWJJNgAY3P1N8T6WVptSK0mGliTIOoSbnr19+uCMrBjcWypJJoVJNzOWcmesnRjMT0yNUADzBYR8I/0xmDSBcvRMjELi9N2pEJEkqDJgRN7j06ddsT8DuMoSqHUAFcMQfmCgmAOp6j2wy2RoA/eDUIFMFabrVYt8J1yyqZm0kT322uMTPDtBEqrTWC9KkFYwRCm49JJv364gOzVlZEGimaSshBIOp4NyDaxNvXe4wX8P0UFV9MFlVEeItpACiBsYkx/7YeWEPHYn+MeO1Vr1VVSoQnmU39Jb5ZG39cccvlqtaijtUo1CxulVBZhJP4pVj0OwB33xz8S+Ix5lRRSEB2LB0D6rweW6/rf16Y70MnWKowyqNq5h5T6WBKkmQ7hQbm2n9cTWg2TBwVvJ1+WjMGbUlJ3DFgxQwW1hr32X+mCPhEJTWqX8yjTSmiHzQECiW5g5CzNrwB64FtljTpLWYVaa2MhkqkTtIOg7k9+h9cGvC5XM06483UpWnTkCCpGqdyV7WBOAxlsK5bhdF8uKdNxUSQQWiqDpAUA9DYDFN+KAyKqLPKzKdIIHKBuomBM74t/MeGAct5IKsPMNQahG8n5doncYprxSGpJSOr5nUtvJAE3a5+t8Px7Fn4AJ4iSAJnuGEj9NsPX2YcOFVzVNVKYpug0DdySGWJgCSsWkmCMIz8QkCYbvqE/9sPH2Y8K85zUFSnSFOpTlN2cgiosAkQCRE32OOqWIky0OPZlqdHUhAOpQSY263Nh7/8AfFRcdFA1GqVqhYsZ0ofiOkKZqsCTsbIrb/EMXLxLMJTplqg1LIEQDJNhY2xTHifJmvm6poUBBCGFstMhFBlgAoFrzFycSg8f2ZEHM8balCUEWkp3CgiY21GSz7fOxFtsO32g8GbM52gKazoguxaAFJUgdbwDcD5sIo4XTpS2YraiR8FMj3jzW5enyB8WB4+8TNk6FKoiB/MC3JtZARIAlpAPUbeuJydSwOroAZ7g1M5pq5kuGkCYC6bSIudu+A/H2y1LM1j5Ot9ZMPLAEkgEUxCwd5djM/D0x08RrUaumnUQVDlRJXXMyQPcb4j+LUevnWWmhZitH4FLEwinVAHdsFrQIkHinF6jqpLEAFYFuUHfSkaV+g6YHisuoyC5sZJkxY+/8Rgj/wCGxA8+qKcASi/iPPWQraV/xMNsbHEMtR/uqYZh8zxUae+kRSU++rC9SWg0M2W4DTZWrKJVfKcMAGAYKHi0WG3tibkMhTyxLaWBIHxGSsWgCJklTuehwpUvFmaQ6lq1U1CQAbEfurCx/hjBzIeN61cim9OlXL25k0tuT8VPSwuSZ9Ses4nL9A/9LO8OPIqLEyAY77jrjXBsjoqVF8s01qUwDA08ylhMgC5VhfexOInhut+MvSVIgXH5rTeLYLU+PHzvKqUWSW0K4ZWUnmKzcMNQFremMhlQOOT/APrKw9C9x6XxmD7OknkP+Qn+MYzDdX2N0P2dcCOOsFioXgU1clQCSwIubG0R2+owYwE4yED6maZUUigE/Gw0yRtMxB6E9MGOybQIzIqVBUpr+GENNV0mLQS0noAABA/W9jnBKARq7D5m1n0np/Cfr64DnMVHZdI0gV9LD4tSLBYzFpuO9t8FOBZfyctVuJ1VH+puJ72iTh56NDZXnGOMZUn4S/NqY6tBZt+qliJ6EfQY7jiS04/v6YWQJQOv+dtAjcWFwcRs7kMsHAFZdQIJYqWUkTuVsAJGwM4kU6tQLyVqTwsC7LP1qKq9O/XC+Nmz6J616tKmv4rRHLrSogJ0ysHSUBgWGq1zg5wOi2ZoZhWNM6jTAgq6wApIIXpaII/XC/nc7WqUtBppXUbaNFW6qQLIzbe03wc8O5NnytZFpvR/FHKC1FiIUkypVh9D6YQdbClTgzU8qKaAkqzMBSqGkYOqACIHUCCYG/QYpfxFn6iJTUsZli15loWSSN74tbxF9+o5Sl92FRqis2v4ajFOYqDqnV8uxm2Kk8RVGTywwWYJIZdjy9DtinGLPwB6uaUgSqsetoPreJw+fZfwdqzNUplKaJUpFgdTFmQ+YsCR63n6YQXqIY5Be9iR/IgYfvsy4TVq62ohRTWohqF2MggSAoUGbHc/rjpfayfktjiWQFamUJiYIO8EGQY67Ypjx55lCs1Ja2sLpK8oAlgJ5QSgI2sAcXHx2kWoOACTymACZAZSbAEmwNovinfFKUEqk10qk2IRppiJYzABcgkt1SYOJcX3/YIo5usaugAFm6bksfQC+LozfC6dXKZVcwmoJSpEqwNmChLjvMiDisMz4iZUXyQtJWgQg0WPcqdbf4mOHTjfD3zXBcqEk1PLpGAY1QSjCBaLsY2t6YTku1Y8dAzxDxelQYk2Unk0ixAAnSRy2t2wI8WcTqolAqxFOrRDhTMCBpiBAaYG846cV8NM9DL0ahFNqSKGiG+UC0GOkzjl4g4P5lPLKKyqEpmmS7SxAZhy00BY+pAA5vQxpaQsasWvvuqnDEtMjaBeYttt2xApCYAue1/6C+GLL5HLUl0kvXYGb/hKDfopZzufy44jxP5YiggpDbkGgnpd5ao31YYRux0FODcCrMV1qF5IHmOKRMERHmlZt/AYdeG8Ir06K0xRcFWaLFlghjZlkCSBfqWG8nFW63qL5kgktpAvJtJJ5p7XOCvAsvmnLeRqBWJ0uFMHqJIJ2vE4Mm6poFIs7w5nDrps1jrgzvuV2tFow1Z7hLvUDqws9NwDI+AknvuCw+uErh/mBF82o9RxfU5LHvAJvAOGLxPxqtQem1JgFdCdJUESP0OxHXCRt6CmksjTGMxCyHE1elTckSyKx9yAe+MwpYl4AcTFMVSS8lio0Ws1MagBFyesX2GGDC1n6aKxdqmoAu82tqGkiR0AP8uwxSGyEiFTzxZqYVdKOKjGRzALqAsDAlgDed4tgllqbLw1g93ZGDSfma1z6T/DAp+IQGWmnwUjUUnYixUR8V59P9CfF2YcMJBKuVW6yDqLAmIv3w3ICBXGZ8JVFMonmMp16QRYi4hZkifmj/TBDiVEQ5qZPS2izGjB1QYIaN/X2wuVabrXAqtaC0dTcgS3qccOFccqirTUtoVnUFllbWk959iPbAyBJDH434+KyUVppocNLkxcQRBMbT3/AIYaPCbuvD4ptU1ecylvLBNhaUUEARpFv164DeMONpRFI0ajuGZtYJNbTtp5azdebr06YO8A42aXDadVVRzUqGRy0ReelNWE2HQ++Jsqgnm+JVUyiuWQsVcv5ilQVWflUjTaP1xSviasCULKGkHqRFl7HFw8b8aJRy1J6qR94R7KynTAE3fSG+L09sUx4kdCU1FhOog+8biDivEhOTYLNKnaziex2/UHDv8AZ1kMw5P3eTTFRTUJIWDG0zOxBsOnrhFOVURzxO0r/Wf6Yd/s6q5pGK5fW9JmBqaBsQLSx5RbpIkY6n2v+ya2XLxLNmnSZwuoqLCYkkgC8GN+2Ke8c+fmswzCmWPlqnIp0jSzm7tYb7mPbvc2ZoB1Ktsd8U/9pFFaNUClVZlKBruHAYltiZiwUx6+2I8G6WxpIVqXh8KAa1dEAmQn4jTtuPwxHq++LHymfp5fhNB0LOiKyg8uo8+kTzafia8HbFS5qvqTqYgyb7H1xaHhiitfglOmTAZq6EjcS8iOkgkb9sDlTVWGLFrxNx1zQGYQBdZC6WIaACyzKnc6Z6xOBnFcx53DsrUZvxDUqqYtqUaZ2gQCdvX3wxcT4FSpolG9RRLc8GTM7AARfb1wM4tTofdQHBCrUt5eldOoKbk2WdHQE4V6FTyJuTqRIFzvYdh2Fh7455bh71XIRXY7wiFt73jbBzKcRoUyfIooCPmfVUP61IX9F/pEXiXi2qZRnMCIW+na3IulB06HCu2OTeH8FamV816dEalbncFugP4dMM231w68MyaKKgTNZV9a6bVdBJgkWqBQb6e+K84FQbOVCgJkKxUREkDoFX/vglk/C9ZmpCQq1Syh4kEiY+ESZIIwbaVApXksTL8Oem9RiVamTCurowME/lJgwR0G2HTL5CnmcvS130rHTpy9fbFa8B4GMtIZlaobFlM27Am/vPX2w+8Op+ZknXUyaWJDKxQjZviF4uZxJbwMqySh4VpjZ3A6Dlt/04zA6hw4sqt97zAkAx5gtImLjGYp0P2D6kfQ1NhWr8NUEywaEZNQEWZg3rYAAfTDNmqRZGUGCQQD2wp5zhhfUrGRNK268oIeFNgCSPW3oMbjDyHitnKdMMQNRTRTIW5HRVuY6Hr0xN8Y51qGRVlClgUEGY2J6ROI1TKpLlr63DfUElR+pOO3jrOUqdKkKx5SSQNJaSojYW69cafgENMrjhnH61et5ZWlfq1KkQNUARqpkxJ/ng+nCmLw9DKEa0SQptq0QwWmKckah16YDU6uVqVNSvXVlAsiIwtYG1QECSMS6eh2CLmnLM4bSaYklYMQK7Em3bAdeAfmCPHeAIhXVlxVkRNNihBJgf3tRok9h03wxcLr5bLZCkKtMim7MNLL5sMdRMhE2sRthUz1Kojj+0gEaWHmpWBhTaB5bGCfbDbw7w+mZ4fRSu7GGdw1NnS5ZurAMRBi4wg8bPfiKpkTlUNZKeg02NDVTICgqDYASltPbb0xSHiCkGZbqtjAM9Ti9/EHA1bKMquwFOi6ACCSAhHXrH88UNx9CWXSpIg/zMYrxC8mwc+UcxdTHr/qBh/+zPjT5fXSkAVGVttRtAgaZ6T+mK9NNzEobfsnFj/ZTx/yBXUpZtDAk6bgMIFr2v8ATHS+14smtltcVy5ehUQCSysAPcYqXxllKa1ZzCVhIkLAUEKIJDQ1hI2GLfzdfRTd4nSrNHeBOKt+0DjxaqoICxTdLGZD6D6XkR9cS+PbdLQ3JSEyvxSiizTy6QNi41nf/wCZy/8ARh48P8QqVeD1HWFqI9fRZYBVZWwWIsLRhBfgleoDFOoymZOkgfUmAP1w++Ack1Lh1ZKmmfvGqA6tAZAIOkmNtjjcySNBiKeIVcxkKpqNrqK5VSsSFimVA0f4z9TjlkUZOE5lKiEE1abKTY3BvcbQCMOvHalNUGnQoUtIWAF7yFsNj+h7YAUeJo9DMFQtUKgLKwYAjUFa4IJ5WOx9OuE/xsyeRNp1JqGCACTtG3sceRwHMVWBWlUe1yqkjr80R/HBah4m0kClTp0pAuqIrdYvDN/HEbifHqzMAzkgz8RLbehMfwwG2xlg68N4DWoNrNWlRImC9RZEx8q6v0Iw68Nr0zTpD79lpSDpYOp1AR/y9r+2K6p1WeFLkSY7DeNlAwTq+Gay64IOhQx5ttzfUJ2E/pgJtAaT2WVW4crsjU8xl2IdiyiunwlpU3i8FhHths8JuD5tM7EA/wBD/MYrfhPhJaJSq1VampQygWKkiZN/oPbD54VrRXEfMpH9R/LExlsZv+D0vyn/ADN/rjeAGa8PUS7EmrdibVawG/QAx+mMw+fZrX+od4y0UWjC3xPMstfLqDZ6ulha45bTuNztjMZh4dos+4g5GmCMuxknz2uSSfhPU+w/TEn7UlBpUp71P/KMZjMaXcgx7WJHg6iFrOQINj/Xr64acg5YpN/7RUP/AO04zGYWWxCbncurVF1Krcw3APy1O+OHEsuj5HJBkVuRiNSgwYFxIt9MZjMTHXkleKsqrZJWI5lyraTsRyA2I9himOPi67/C3X3xmMxbjEl3A+q5EQcWj9jWQp1lzDVaaVGQ0wpZQYBDTAPsP0xmMxbkxAMdlp51ZpuDsVYfwxUPiHiVRa8K5URNrHcj4hfbGYzEOPY8xM4vxCoVYlySBYtzH+OHj7NG15DNhuYeagve2gWvjMZinJ2iR2I3htv7Pmh0hP8Ay1Bgh4CWfPBuGo6SO4IMjGYzCPsYfIn5xoZCLclP+Qxyzbmd8bxmBHtG8m6TQbdGt9Dh3y+7/wD2h/LG8ZhRJhLKZhjl1JJlRC+gDIB/Bj+uGrwc51Zf3A/pjMZhXsKLIjGYzGYQ6T//2Q=="/>
          <p:cNvSpPr>
            <a:spLocks noChangeAspect="1" noChangeArrowheads="1"/>
          </p:cNvSpPr>
          <p:nvPr/>
        </p:nvSpPr>
        <p:spPr bwMode="auto">
          <a:xfrm>
            <a:off x="63500" y="-1193800"/>
            <a:ext cx="1847850" cy="24669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8436" name="AutoShape 4" descr="data:image/jpg;base64,/9j/4AAQSkZJRgABAQAAAQABAAD/2wCEAAkGBhQSEBQUExQWFRUVGBcVFhcYGBwZGhcYGB8cGBgbHRYXHCYeGx0kHB0YIC8gIycpLCwsGB4xNTAqNSYrLCkBCQoKDgwOGg8PGiwkHyQsLCwpLCwsLCksLCksLCwsLCwsLCwsLCwpKSwsLCwsLCksLCwsLCwpLCwsLCwsLCwsLP/AABEIAQMAwgMBIgACEQEDEQH/xAAcAAACAgMBAQAAAAAAAAAAAAAFBgQHAAEDAgj/xABGEAACAQIEBAQDBQUGBAQHAAABAhEDIQAEEjEFIkFRBhNhcTJCgQcUI1KRYnKhscEkM4KS0fAVU6LxFrLS4UNjZHODs8L/xAAaAQADAQEBAQAAAAAAAAAAAAABAgMABAUG/8QAKhEAAgICAQQBAgYDAAAAAAAAAAECESExAxIyQVEEE2EUInGRscFCUoH/2gAMAwEAAhEDEQA/AJ5THgpiQVx5K4+uPGI5THnRiQUx50YISOUx5KYklMaKYBiMUxrRiQUxopjGI+jGtGJBTHkrjGs4aMa0Y76cYUxgkby8eTSxJKY1owDEU08eqOT1sALTEntO31PT9TYQZNOgWMCJ3vsFG7Haw/jt3ILU8qKa9QBJZiReCDLGPmH6L2nHmfM+T0/kjvydHFC8sNcF4HTr5IIQAykqDEbrrAIMkjVNt5JMg3wheMPs0Kkso62IFmsDtvMEWPN++BOPT+L63mhcs5RKbapmAWMwWnvexmxJPo8eH/G9PMDycyopVCAt/gaVKjcwJ5e4MWOwHkw5JQ/T0ddJnz5muHPRaCI9Oh9QcapsG9+ox9AeKfs+SspZBIPNG5FgbHc7/vW+ay4pzj/g+pQYkAwJv1Ebz3A29OsYvSmrh+wNYYEKYj18rNxY4krVgw1vXof9MdGTEggxHIMGx/njtjvWoBhBxDcFDe46H/XAMe9OMxrzMbwQF6lceSmJBXHkpj6c8s4FcaKY76Ma0YxiOUxopjvpxmjGsxH0Y8lMSNGNaMYxHKY1oxI041owTEfRjWnEgpjWjAMR9GNaPSf9/wAB3P8AUgHuV/7dz2/36k2BwRyWXKAnQDUI3Oy2LBZ7AhL9SZ9Bw/L+T9NdMd/wX4uPqy9HjK5TQt+pkz83xKdQ6IBpI/2cKHiTjprM1KkYUQXfoTEava1l6wDtGGvjPETSemqprNR4ZmA0qgMmfQAgR7/Wu6lDSWUjSiMwYn4ncGG/iIJ6bDe/iLOWdiOeXqCxFqYNu9Q9TPa1z12G1jmVcEDTNRVvoP8AeJ1Okj4h7CLSy4BLuGcX2p0wNugJXvGw6A+2o6pJ0tWUqTEVV3nqGgwWGx2YHvbGCXRwnjFLMAKGippUlTYkFZle45txt1xx414dTMA6hpf8297b94lriDaJAkEJ4Xr1DToswWqizTNRDDoWJGqwEpDiQ1wQSTIuyZXOhKVMVH806/IaoOjyVBcW0nZT2J+uJq07RTeymfFv2dMhJVYJvHQ/UW+o+oGK+rUHosVYGB0O4/1GPqphSrqy2YAwwNip6EjcHmJB9BBwh+L/ALPFdSyCRc2HMu3bpcXFu43bHRHkjPEsP2I01opNSGEjHh0nE/jPh2pl2J6d+h9x0wPpZgNY2btgyi44YPuiKeHL6/rjMTYxvC0bqLwK41px2041px9HZ5hw0YwpjtoxmnBsxw0Y1ox30Y1oxrMR9GM0Y76Ma0Y1mOBTGimJGjHnRg2Yj6MZox3KY0UxjHTJ5VWVujGUU/vCTb2Bx6y3G0fOfdhzHRWdmHy6ZYAeoEKSevsYB8b8QGippU71XO/5BBkz0MEknoJ9MQfA7kZ+mF2hxUb8zGm+lQPeDHQb3IA+f+Ur5JM7+LtRx4kqiiumsWp02bzHO9RwdTafQswFu3XqJ45bNVGc6vxG8tQBcyTq0j+A7XNjzsniMEU2arRAVKrCii31X0gmLczEn1n9V/jDaa6lVmtUWnAiAkqAxBnuDLfvR1Ij4QyIDSjz8dd9hvonpPfeT79ZIMcNRwORldj8VOLP2gGz2tFj2nfAZuU6KfNVcczdAPSYAUD9YJNtyORpUwNLMxPWpM3iI0G5W3vuYMhQjGHHwvocRSepQrI/4cDUNTDnU/MyHSsg3Ft8PzO3460lWm5C1lqEzTcmNU2gXXSY7g74r3w47q2pyGggo4vqCxu+9rcrcw/gLDbOsMxoKgJVjy6g+FpUkq6kwTY8wM7COpQdCrx6qcvng6MyNUUNY2NttiJ+HuD1HzA5wjxdTqt5dQinVsQdlediLmJJHUgkQCdsDvFfDylCl5QkUjABaZAJjS9hKkKBsRESN8LeYDB0YKCpsdxBbfpvB5l0yQCSr7k1aNoJ+P8AhKrVVtI01FIIi2pTefcFT7ziq+OeEplqXvp6j2P9MP8Am+MVDTFKqfMRGlWsWS0QYMabjrG11PIYVWjj1/jqPLxdMvBycjcJ2ipStUWna1xjMWgaI7D9MZg/gl7N9f7DsUxmnHXTjNOOuzlOOjGtGO5XGtOD1BOOnGaMdtONhcbqMcNGMNPBbguT8yredImYtJ7SLiP5274lZnw4w+E6x6wr/r8LfUKfXHJL5kYy6X+5dcDcbF0pjRTE58sQYvO8EQ0d9J6eokeuOJp46YcsZK0yUotbIpTGimJJp48lMU6haEjxHSJqtsojmqWkLuFF97Te/U7CPHhN1+/5NjyU/MVaSdy0gE9SJPW5Mm0Y7+LKaipLSVEHy4+NoBm262Ezvp6BbRuD1GTO5diuur5tMaRcINYB6bgbnpEWg6fE5+6R3Q0g5x3LsjVytTzazFWVDtTp8y0xGw3c/wCH64WuNJUUUlWGdqQVn6BaZKtPYTzeuq/QYbvEK0xXzNGiCtZgKjvBhTZEExax1W/nsq8Sok5ejToPIDVEZiLKFKnUWA/MzAC+1gTiC0N5BFTUPw6V3aS7m1hckzsBYwfQm+kLLyNSnSOgKtQ/PqBlrzvutz735hFhw0mBSo9bu5ImBuxOwA7bC1yxBMnIVxSYU6Ul9mOmZJ6EGwU/lIvHN0ADCMPh5V8yUYwRBpsYbvP5agHpfcwMWGa+Z8uhWow6KoWrSImQjfEo31ATsfy2PSs8hm6LOruBScX2mmT0ld09xIn8oGLBp5Q1sqQtbyHpVA9OpMAFhpiZ2JJHWTFjthPIUElyiDOMqVPjOqrQawYMCdagiCZiSIO8k2gHxHgNOuXWnKVUk+Wd+W0o2zrccp7iQJwQ4+1NVyxzYNOqRauAGFOokG4HykyZHSdr4mZviGjM02emHovpFOuh+EuNMOZhlJIIPqIB3wRiuuLZI03BbUjWDOdtW0N122O8SNTbY9U6fKLRFvS3b/dtoG2G/wAR8Lq/d3LMrGkwK1DfUhlTTcjqDpuwjaZgnCfkVgsmkqRBK+/UNNwRtuOx6Du+HOpnPzxweTS9MZiX5eN49k4hk04yMdNOM045bCc9OM046acZpxrCc9OPVOgWIUW7nsO/+/Xtj1p/U2A9f9/1xvja+VlKnNpYgAt6kgED2XUAO31OOX5HN0rpWy3FC8s1kfFtClVKwwRRGsXXoDI3gSokTP1w25PPU6q6qbhh6Hb3G4Pvir+D0am6KhAX4XAmCYIJFwTZoMSTtgvlF002YUjQOqPMi6MYHxobAk7EBTPU481o7Ex7zGUVxDKCN79+/v64E5zgJ+Q6vRjf6PBJ/wAQPuMeuE8RcUQ1UmpLFQyLMLAgkLv7gH+uC6OCTBBIMG+x7HtgKTi7QWlJZE6rliDBBBNgCIJjeOjf4SccGp4dq+XV1KsAwJuCJBvOxwu8Xyao4CzGkG5J79T0ttj0Pj/JlJ9Mjl5eJRVornxUStYQk1GtTMRAjmJbYxeW+UAbbgLlQy1EWkwNQMrPUPQBh+ihogRJMWnSoZfFlBy5CEAMF1tN16C0WvcKJM3jbCyKAamyUnCIhl36sSGg/tGxgAwBN4LsY83cx4aRYfinUa9amEAp6ddRyCC06ggBAgxGxM3sIk4RXp03yop0CRTp1grMD8rLztN5JhQIE3IAvh/8RpXfMpo0/d9DVKjdWYqQi/qUa3YzsMJLCnVy1elSVUWm9IBjKndg5FpJIJEXJnbbHMu0d7AlQ6l8rLCFG5tYAmWZ9h1iTC9+p8UKi0ORJZz8TCZ72BggbftGxMWXHWpXlfJy6kxKjSOoliSbi1zEkCNyQWxunUXLgKsNUbdl3vvpZvrzdflgSSGELLmwW05hDqU/GBFQHfmBgP3hobbmxYnhdlqqyk60qUrnT8UfsMOxPT2nFcZfOsFUVU8ymVBUOCCqtBGl/iUfqu9jh78IZ9WamyFiuorzC4BtE7NE7jtsMBhDVLKqMkwQU8zSDakBYkGnAkAnVpYGY6Dbl6bpBny9M5XUBTlGpVRIK2Olh80CIZW2M8+x7ZDKotXMeRUXWQQ6kc4qSSrFbahcjUdxF8Q+GZtczTq03p/d6oioxkqAy21gBgyEQJ+l2GGGPVTI06lWdeg5ukRUosSoY6dMqYA8xSADbVEn0xX+WUqw5taIWmRLoRZttwDMke7AGMWNmUIog5kVGalUGmooDMAYZX0qAHgwDCzaYGEvxUiLm2a6ippqU6q2DhgGA5YmCd7NtGonFOOVSsSatHrRjMRxxH0Q/wD5U/qZ/XG8e1+Ih7RwfTl6GzTjUY66cZpxGwHPTjUY66cdKFMFhPv+mFlKlYUrdHTIZb5jubL6A9wep/0HfALxLnwUAHNq0FemkHmBM9eWfQfWelLjfn5wBG/DorVZeod1QjUeukarev1gHxatqR2JIDVPhtL6ARA6wLD694jzHbds7lSVI4Zd1MQ5VpABPLMdiJuQQbxHc74YMqGNEM34rHdCsalBiz6oYAQYM7CDgXw96qI4agrrq0MFF+WIlDuCCbASYM9CSShfLUUh5BMsjFWUtf4SDC1P5iIthWwoYeC0iMuvkgJLsxR1uRYGxII9/bHbNZemjZioUZC1M6nBBDKNyBMgj2j3xGytamqZda4BqMzFGVZAfV+oJtcCN9hjrxjiTUadQhxU1llQGIRoJIJW8ehkj+Sjgnh/HqqU5pucyARYx8J/bmVYGRDAz6Y61eOJmHsrI4UakYQRc3nYi/8A7YAHiCPSBcijzWZGQsjEd151D73EHvOJfCdfmnU61ARaoBHmfoSDp79298W4cTJcmYgXxjlgzfGVUaTU9R2U9TAMybA9AcK1RVq04vTopadi0AC0/ETCkk9AsxyLhv8AGlOkY82RCgghrtfaLwLbxMkRMRhTZhWTVUGiirQo21KvRZmAG3N7k/G0gty9zFhpFh8TytSr9zelUC0FpLUcXJeEXyxaCep6C0kGwwovWFUZuiqqirTI1tYCprQsZWb/ABR1M7dC05nIfecnkHWp5NFER2ExIpgaACZ20/MTAJNzGF776TmK1BaWlRSq6may63QsCSLAbm5mRNoxCOmO9iz5iJNGgCbgExJJY2BiYEgcgm4E6jAXlSorlxrqQ1XePi0nqTMhnH+Veuo2XslWnlwUQy0SzX6LDadtIib2Yg30jlPKnw9VmrXJvcIeUld11RdVjZQAxGwAOrGCF8hxaoIka1JYlKg1CR8R7g7yykHDV4ez1Np8oMpWDoN1U3Mhv6EA+++FDJcec7cyyvI68u3LCdLRBWD64ZuCcUpM8IDTZpJpiSrW+Uj4dvmG3zE4VmHuplaX32m4q6apGrQ1w6kFToJuO5VTFgSNjiPT4sy5zya9IEMWSlUiCVa+k7qwgAWINhK9cda9GnVoUfMdUc8tPVEF1+GJ+YEAgiDa2O3Gc1UpOG0rUpWJRhBVlvK1NptOlgNrEYKGOfD+HGmKi0yKtKHAQsNKVFNki+jsQJA0zC9VvxIDVoUqlCm2ldVJ6TwWvDKBDQ0AkggzF9QgyebhJGdFejVEvpepSJglDy6hBhh1hhYixGI3GNNZczQKrTqJ+KHWCCEIYEoeYNpaCYIPQ2gFbszENc4sbsvpqFvS9OcaxLGWrm+qiZvOpDPrJQk+8n3OMx0dcvf8EKQ8RjNOOmnGacddnKc9OAnibOuqimoIFSVZhEx0QDeWNvad74P6cLXGcqauZCqbhYkxpp9dX70Wv/DcTnLBTjWSN4fymrzdULKKhbYKGZJQHYjlj1J6yMFPFnCFpshprzaGYuYAQcoJt1MACBO/e0ihlkVkoskU/MpCledbiahYn8otvuQe8DfjqS41tFMKIQDmdpM79AOv7XqccMnk7FoWss1VBNOqCBJg3SAeW4nRbuJtsME89XUUU84q1NoMIxKo0TJBAKW1CQbz0wGyGTpFpFUqQogAhGBJBDHUSglTvJm0dMGOI5ccmgMxjmVyFbaxR4AYfF8UxhTDZwmk3kZfy9DUok6lJNzIZSTYj2/TCt4y4rSq06hRSjoz06hKgSVsDqG+8j0I2wz5NaeqgDV0VRTU6NZ5lMk2BAf5uhjCn9oFWrFRasFQmpSogkFjvciQAL2ntgw2aWhHoZ6ojTEkdTFx2nY+2GbwdnA9ZoQgkHVAhEAEiAtiSe/06yk3jkYRexEH1F7fyw4+ADUL8xCrzwIg1DEHbotje3brHYqZB6ZO8Z10WPMUFVAZYBksCZlheBawNyem4UKdTzVNSry0gVKrEaghjSLWUQBIEC4UEggO3jSvopyys9PTddJK6pN2Ii8QAJ/T5kem5qqatckUyNSqIBaDHb4YHxRGwUGIEuTuGh2j2eGLneF5UazRprJYCwKU2dYuT2BlpiJvgdX4iRxBaSpIJLue4YMFnsDYEn2GJ+RyYzvCKSqfKU1HFgY0K7SNM3neGJvBJN8D+JcS8rNUaaKW1uk1DB5FIGqV3MAntecQj5HkKiUaWXIMhqzdZ1KtyZUXDHpqMifhDG4hDIPXqF3MUwZDMC0k3IVZ53MyZPbUQDgtneFJTzD1KsA+YxWkGtc8gZhsIjlXmI/KIJhZlnruEWSIACrAECbdlQRPRRcmeu2YlUuKICVp06ZQbrp1Fr7l7GZO6MImBbc/wnM0NYan+C/KpVzKsJvDkWJ/aA9zgPlRSoro0CoTdjLAAQBCkEEiROoiJ6EXJTh2Ty7sr02hwZCVIA9Iayn/AKelsBvFWEsTI0Vq5ZqbkaQw+IAqZiAQehMjEisKtDLpp0Hy5VlaYZNl5xOggRcgjf3xD4KgdXp1FHOglWEj2Kn3xL4flKlClUQAcsMmp2ZNuZQTJUWMC8au1sBDI4ZvI08zSpN/cuspTBIDKwkaVdGm0SIJBA2x0z2cKVKPm0kYOoQvI1U3blYXsyGRYX3MHHmkKeZoVKZpeUTDkOAyy2zqQYIMbiDM7HG3SpRy5UotQK8aXcnVTbaKjyQQTHP0XfrgmEetwCkjMhbMSpKnlJuLbwZ95OMxYlKpl3UOVQFgGMhZve/rjWD1G6SFGMjHSMajHdZ554jAfNQVqeYJp1JSVJkyyIiCw+LnnsI6SSacwCe1/wBMCcu2laZB1q5QmWEUgddVnkwZIcC/ZT6YlyMtxEzh6MMwBIcNVcs3SmEUBEA6G4n3O8yAvjXMItdyedoAjUYRQsHYg6iSdtrd8G/DdEaqbUz+DodgIuzs5ljN+5E/m69FnxLn182qaSA8zF2Kg6jsRziAotv79Rjmls6VoGjiFAkUnGlk0oFcSBYaYYCQYj4QTgvn3LH8MLT0zrCLKNaZekfgIiJYddrYhnhbecs0iT5iMKlI2JkhSVe6/QKBa9sevENOs2YTWxBRQIYhHALTMmUPzAEEm56jAMO1LJ0/PouaRNRKYC1gRpjSQVK6vUxykX33xX/irL+UlXRXOZBEqDzFAWgpEnYza3tiwkztcZvyvJmhoBWtfcC4JvcnvH1xWviTOUK9Ko+WLqCEnzGYlWDLyyS1r7AkXw0NmnoSaj02W/IeoF4P7p/pGHH7OggqiWLudWm5AVQLkj5idvTChmKjBfxE1RaTcR+8u2HH7MmYufLSEkmoTHY6V773t9dsdSIy0MPjJmRC+gvTVGkQCoJkEkbmQYA2vc7qUCnTetqqVmK0zqECJOkhSB3ESNXwjSAAYCYsXxirCnrCF0VW1CxUTFysybWt3uYkNXlKnVr6nqE06Z1LMX5QLKttRvHRVAglRAwk9mhoduA0vvfCaiUT5U1nVSJgCUZpjmIILbm89BYC+O10yYppGpgiUlYgKNKqoJJ6CYsNz7YKeEai1uHZtMtyN5h0kG+pkBB1HuQRICgdBaTA4vl6eUpUvOId6YJWBJ1EsTpnrHzGNptiEdlJAPj/AAvXnKrNKUtZufmkS/lqCJk3mQBPMRbETiHE45KShdZk3BJvILGBrvtMKOgm5keKMq9bMIiaiGo0nZeg5RuxtpAiSeUEk98RsyKOX5/715Gmx0Bo6AnnP7THR2B3wDHThWSQA1cxPMJRvnY7EhWgkGY1EgcsDtgxlOArVB8qsGIiFghyOsqbkjuNQgb4VKefqV6kDUXMwFliTB36tYG5taIAwdbhNVBq0gKSSrAgqT2DqSpbYQCDjU2bBY3heqqsgUaQJpx2iwE9emCHC1q0swabs7UmD6NXMBEEQ5lvhmxPS0dV7w7WcKvmuWdSCZ3XsJNztvfDNnOKPSzIXVTam2k6DyugJCSp2cTeDfe9sKhkc8jn6FSq1MoadVlZGpsLMNzEcrdT3gm2PXDclVos6CWQqxQMxKKwNlBILICCLGQNJjHutl6JzKgPorKwfSbawQZgHeQTJXrvtjnW8yjX1Bn8pnXUrDWvOYJVt6cEgxtv6YIQf98pG5yNSTc6XpR9PxRb6D2GMwWrUF1N/Y1a55vw+b1ve+MxsGyeYxkY6acZpx2WcBEz9QrScrYhTF4v0ufXA6swQM6g6FNTzVCwzuiimAB2Eb/sgzidxdAUVTPPURREbzqvPS3S/tvgdXdz+IijzjTVRSJlafmPq1EQL2npOhu1pyyy/HhBfw/lwKjPsfLpKaYNqcAnSB0uew2B62TeJ5qtUcOiVEp6oGkGYLczHTcknrsT1EYc+GFFp5mpT5pZy17FkWCJ9IAJ7z7YR81Qr1KisykH8qkalWOWEnUN+1oPWcQeWX8BKlSq6gvmUqqkwWM0yBbcLII7nUxvtvj1nWVaq06w5uXQXGtTJBGirplutgo3/QRwXN1aldadd1iCxaosssSsGTqFxEArgtluKquaFBS06kH4d0YGHMAwQImSWMEYDMOC0Ky5hm1k0itksYYAD8urobAkXxW3jl9QrB0WmYQMUBuZU6oKq07Agz74soZNfMqPTbnIIaHMaukpOjUI6jFVeL8xXKP97QeYCikKd15YPKYn2jYW7tx7NPQnGjUVR5bAgbRYx7H+U4bfs3o6qwZyKZViFTSQXbQ38lLGThPqUlKgq5UHbV3v8w2+gw5fZuiCsPNk1NRFLnsOQksRuZuok9dtsdXgi9Df4rpuEDqrOqq+pR8N/mYSCYE7d9xea1o1a2ZZiISmqgFjZUtKCw37Io6nSNzi0PFAcKjKjuFJJVRIJGkqTEwBBMwT2jcVavEnrOtOknKFhVUWURubwogXJPqzHCM0NDr4C0DLZxMuZddDajeWKuE5RYCV+GT6k7AfW4S5ytMZ4ywZ6plr6egb8oAMQNhHtid9mWTFL71TDh3ZUdgLKCCwUA7n4jzQB2nfA52rZ/LOa4FOa3Jy8oRNJMG2q+sT37bYgu4o9A7xPnWFPLmmw8upTJWANkYjaL2IjVYQYGA9LhLVKatVY01kETJdwADKqY1XkF2IX1tGGDjmjL0KB0a9GumjNDAHlaNJAWYMgsYEfCbYWczm3r8pu9Ww3aT07ljsOw6CMEBLqcThSlBYUkBjq+M2HNUsXO1lhBvBxOytevQM89MxzC9/Q9GH7wjA+nwtaXPmHuP/AIakCD0D1BIXodC6m6cuDeV8Ysx50p1FLBoA0lSNoccwP72rCPpDkYPDfEWramNNVsF1ryyR00C2x3WN9sOmczailSNSk1RCILKuooRHyjmM3+GTbbCVkOL0alVSjGmWJlGG5M7MtmuZ5guHXJlGy41toCPZtUQZlbn1MeuFQys88Y4T95UOjKQUOlXWVM3DCbqdriDtj1n8zXpimylJKgPTeyltzFVRymbXBG1sZneD/wBnRRLNT+BlJRwP2SvpAjbHM8Tell2ZlaqadTQ2sgMUNwbLpJAKj1jvhghjK5sPTRxsyqw+onGYWP8AxLkxvQqg9R5Rt6WMfpbGYHSw9SDUYyMe4xkY6bOEF8W1zTCKCedgSs6WVTpg7AkmNwSJvviCqlmJokavNprmGj4hTUFgP4Db5yOlpfE8sz1YDhRoAMEzzOJsBaVDKDMm474h0qwcLXXUlNWrVGUC7kAgNAufmYD0XqLKy8dBKjXAyD1KIB16mUEfEWbePUyfqLdMIma4fWasdcMYYsFqKX19OWdRixsN/QQXvPs4yCeQNLME0iNg14sYBA6+hOETL8NJrHUQ4gqQlQai0m+kNr6Dof5xJbKsncHTm/GrOoEgK9NWKkAdGFh6BBvv3k5Ph39vVvLJHmA+YjgIQLBmpkswt0t07488KREbTUrVgumdBCnSZEHSUiInde18S+D6zm1GlCuuzq8SFkrqpnqQZhV369wzIM5bg9EVs1Uo1ZrVVZWBI/DYyARpAYCQP8og4rrxilailQZhlqurICTcEcsTKi8dTizRmaGYSulOrfS1Jzf8OQRPMB69YtirfFuUqZZXTzGqsrrzwZ0kSJBJgC3WNsPx7BPQpOaZWbr7GQD7G5+kYcvsxrKtYqFVy7GH0klUC32+Hm3Pr7YSauZRlBZBPXTy/wArH6zh7+y6q+orRVzTLhqjGIAAA0kmATuQBe/YY6Hok9Dl4srMtNTJCc2uFJnbTtAjfcge+KqqcbRSaVJNCE8x/MZsWYiWg9SAB8qjfFu+I8+9JFKsFBJDMTFgLAEXBPoCe2KnGfoUKkU71DM1CLrH5YsnaRLeq7YQ0NDR9l/DqlPMV2fl82kWNMzrHOCCw+UQdmMmdoE43xPxGc2mZSijqaGlVJgEs2sWHykaCN+vS0QfsxqVH4hUeWNPyqq7HSpJUgdgTBPcxOGDiecy6eelEU/NE1qoXcn1Im8mI6Xt3i+7JR6FXN8Lb7klKpV0KKjswA1M2oBgJ2mQxJJAtvbAmnxCnTQrQ5V+EtMs89DUABI/ZSF/e3wSbOPmOH1y1MMddEgLfT8VgLloEDvL+kYG5TgyoGNclTMimunXEk85IK0vb4v2cHFgzQIoBqzoAr1GNoWDG06UAhQL39b7YY8nw6l8NWtTR4UwAWUNADBqlORc9tQ7sMDM5x+AaVJQiTBF4J/ak66p/eMdhjeS4dUqrr1TMiGgX3EbGCt7RjK/AceR1ynCUy489BrXSoZgQygzeHSQDYWPeMPHC1FSnVpkBpAOlrg7i427YqnhfD8yrKylqQLFGdWgrG+1/pcYs7w7U5wZnUpE2ud5tbpibtPIVRJ4Tk3pU6tNR5UaWQxqUHSA0DqJUmBtqtj3ks+aoanXRDylpQllcKYbliQQYtJ3EHGcNz1UVjSqtTqKdQV1GlpUKYZbrcE3EfDtjeVz+WNeP7qsNS6GBQtO8A2bYHlnBGIAq5H/AJ0emphHpBEjGYJPwKSTK3v8Cf8ApxvDWvYK+xJjGox7jGRh7OWhdz9OmazOWMoytpgCTSR2gfmF5k7FbYju8IK7obUSPKBmNZEiDECNIJ9TMRB9VsxTOupTUGoPOdVknVJWmzH3MDSOsjcTj29MJULNzvVNCmQL6b2Jk2XVLR6DqScYstEzxalX7vTp0SAWMMY+WDN+g2/WOuEnJ8EcSwprmNQH4dOuFdSLk2O82ggi22xw3+OFqstNKREQxcegiL+sG3WPTClw/hB01TVp1IuabqZURIF0DKZ3Mz02xNDy2EuEPTGparZqiIEJVCkKbyQNGlliPiWbfrJ8LUD95Vh5LJLENTqEmdFppmALHokC9++skaPMjV6pAjTq0uBMysaCn5flGJXhpHGY50ogKrc1MmeUAEaLR/kGxvOA7CiTw+lka1HNGg2hao0VmMgKTP8AzLA83ttiuPE/Djl6Zp02Z9FQQwFyDqMwJteZxYuRoZDMZOuKJ8qjVIFVhKaWtH95yg7bW/hiuPFnCvIp+XRYuFqEA9SBqn4d9/54fj2CekK9XOhhzKGPWRB/UX/lh7+y+nUZvw1ikrlnJeDJUDTAksIAMG28nCFW4iQAHEnqGH9Dtf0w8/ZnlXqlWUpTpJV1FS3Mzws6R+6AP13vjol2kiwfEOZ0UgBTWoXJUBhqAsTJX5ttpGKiq8KopVd6pVizPopLZYLSNTJvaxWnCj842xcPiDyfKisCykwFBYSYJ3Ui0A72xTeZ4Gz16jA+XS1OFqOS0gNELA1VYH5RAi8YRGjoO+BuLF+J0qfKqAVFVVAAANMmAo5VvG1zFycHc14Yp0q+YzOolq1tEDSAzKT6kll/n9FzwbmKFDiGXSmpZmcKaj3bmBAgA6UHoNR/a3GDXFspmv8AibMCxyy0yegUEqeUC2oh79SAcSfdgp4BlHi9OrTzSUHKmlS1ArKrZhyiIN4IgRvbCVk6tSpV0iWYqdI02BjUAFG0m3U364dMhwGnRWuBrbzUcPpgEgAuFW28A3M4Wzx9EPl0V0AjSziZIHRqrc7C3wroX0wXhgVUap8DKFmzFTRefLQg1Jt8THkpf4jP7OO9LxIaUDLnywLyoLFuktUa7Wt8IX0wA4nULtE2HQ2A3nl6dMHfDXD2RWasFWm4BUuPiIMgqp5m91Eet8K17CG8l411D8amjiZLUzoaYiTplJ/wj33w5eGc2pFJk1adXzgAwSZ2JBF97T2GF2lwChVLGn5dUaOUI0PqH7D6Xv2g4N5CoysyMukpECNNrj/+eltsI9mz6GupnMsMwFZlSsCCJ5dRYRYmA0gkRvjM/wAMdmLKwPMjBT0KNqsfUEj2tjlxrhzV1DIFJ0ysi8yHUgnbYD6nELxF5q5ik9N6lMOFViLgGdyhlSYPbpvgpeh39xkOWU/KMZgNS8QqFAdjqAAaAI1df44zCjWFIx4qGFJgmATA3MdMdYxwz7MKTlAS8HSBEk+k2n3xU4xa++FkBpj8UhAeQqFWqzGQm0wskE/KJJO/XKUlp1gvxNWrM8xOghZuSZkLYfvdBjz95YsgQH4wlZiDMIqk3PS8En9qL3x74FQWlVpUficCpU1RYS0NfuWt3teMM9FVsj+OjWaoqU7ppUsALnmIj16QPc+y5wThyhGNc1aNQMCpA0kBoAHMpnvNjfBbxznKxrNTUDywFkixuJ5j/T+GFzL8RqLlQ6VmFXUFFOfwzI1CQGB+G1yZIH1SKxodvI1ZbLoQ6nMa3BhPMVSDyqQGJDncgEqwtsLYk+GaLiqxqU1AVKkGm5cNdQ0IWJmw6LYiJ6QaeUHlVGNSjUqIWMeWE16bLdWUgkCJJOJvhPN6tVZ6b008nWCW1SrHUSEUFpsfmJ2EYUKJv/B8k2TrUlmhRqMPMnVTKtykf3w5ZhekXtvisPFmWNJRSpSRSqFRAgwAwmFtf074tqvRy+ay7qKso7LLTsy6YHMN7CxvfFQ+LOHtSUU01HRUIsIMCQbKTF+mKcYs/As1M8wAVhfqHEz9Dh3+zOmKlVT5tOmFcsKV5dgFkgWUTYTc2NsIx4iwAB+oYb/S2Hv7M+G+a4rGqtIU6gUILGo3KYiy3gDqZHTHQ8RJll8ayAq04LhNJ1ByAwUwRMMQOvXFKeIVqnMsmtqp1kLAM1AsEWMsbdLjtbF0+IMk1SkAilirBgAVBMBhYsQBvviofEHHKlCo1MUvLb4HPzWAszjmbli0qvphIaAiV4b4V5ecy9Su4DirTApi7BiQAGM6UuQYJ1WFsNPinxIaecTKimx80ga5gAOSoiLzIO8dcVxkcwz53L+XqYpUpsABOzAyANumLc8QZWiK/nVQupZRGYwBJJgSYmTv64jPuyUWiv8AgqV/+Js5k0hrRS/wwwsAJEiYBjpN8L1Pww5YNWYURc6SCajAyZFIXEg7tpGG3/jUZylR0EnWgJmAOtupt7RhJ8SOUzFSmtSVSqwABsQsdtzM3M4Mlk0QpmuJUaJDU6cudnaHee4J5E+gY+uIK5ypXe7qC07yxJFxLOLn6/THmpwitX+FCQLlrKigjc1GIA+p6YlZThdLLnW9TzCDIVIVLA281xzb/Iv1wjpMPg7ZPIVyygKDq2IkX7QZHp0/0ePDK1hTitUc3tTLSEg7xJib4CcJ8ZU0K68qtuYMjmRusw2tSYPptPWxfJcUy1aqhp1WVpclHTfVqNmplgN4kxt0mMI68ByPFR6gy9JqVQUyCFIZdStJCX+a29iMd6fF2+7LUamXMstQJFtJIYgORa20zfHDhNZPu7eZARWJJNgAY3P1N8T6WVptSK0mGliTIOoSbnr19+uCMrBjcWypJJoVJNzOWcmesnRjMT0yNUADzBYR8I/0xmDSBcvRMjELi9N2pEJEkqDJgRN7j06ddsT8DuMoSqHUAFcMQfmCgmAOp6j2wy2RoA/eDUIFMFabrVYt8J1yyqZm0kT322uMTPDtBEqrTWC9KkFYwRCm49JJv364gOzVlZEGimaSshBIOp4NyDaxNvXe4wX8P0UFV9MFlVEeItpACiBsYkx/7YeWEPHYn+MeO1Vr1VVSoQnmU39Jb5ZG39cccvlqtaijtUo1CxulVBZhJP4pVj0OwB33xz8S+Ix5lRRSEB2LB0D6rweW6/rf16Y70MnWKowyqNq5h5T6WBKkmQ7hQbm2n9cTWg2TBwVvJ1+WjMGbUlJ3DFgxQwW1hr32X+mCPhEJTWqX8yjTSmiHzQECiW5g5CzNrwB64FtljTpLWYVaa2MhkqkTtIOg7k9+h9cGvC5XM06483UpWnTkCCpGqdyV7WBOAxlsK5bhdF8uKdNxUSQQWiqDpAUA9DYDFN+KAyKqLPKzKdIIHKBuomBM74t/MeGAct5IKsPMNQahG8n5doncYprxSGpJSOr5nUtvJAE3a5+t8Px7Fn4AJ4iSAJnuGEj9NsPX2YcOFVzVNVKYpug0DdySGWJgCSsWkmCMIz8QkCYbvqE/9sPH2Y8K85zUFSnSFOpTlN2cgiosAkQCRE32OOqWIky0OPZlqdHUhAOpQSY263Nh7/8AfFRcdFA1GqVqhYsZ0ofiOkKZqsCTsbIrb/EMXLxLMJTplqg1LIEQDJNhY2xTHifJmvm6poUBBCGFstMhFBlgAoFrzFycSg8f2ZEHM8balCUEWkp3CgiY21GSz7fOxFtsO32g8GbM52gKazoguxaAFJUgdbwDcD5sIo4XTpS2YraiR8FMj3jzW5enyB8WB4+8TNk6FKoiB/MC3JtZARIAlpAPUbeuJydSwOroAZ7g1M5pq5kuGkCYC6bSIudu+A/H2y1LM1j5Ot9ZMPLAEkgEUxCwd5djM/D0x08RrUaumnUQVDlRJXXMyQPcb4j+LUevnWWmhZitH4FLEwinVAHdsFrQIkHinF6jqpLEAFYFuUHfSkaV+g6YHisuoyC5sZJkxY+/8Rgj/wCGxA8+qKcASi/iPPWQraV/xMNsbHEMtR/uqYZh8zxUae+kRSU++rC9SWg0M2W4DTZWrKJVfKcMAGAYKHi0WG3tibkMhTyxLaWBIHxGSsWgCJklTuehwpUvFmaQ6lq1U1CQAbEfurCx/hjBzIeN61cim9OlXL25k0tuT8VPSwuSZ9Ses4nL9A/9LO8OPIqLEyAY77jrjXBsjoqVF8s01qUwDA08ylhMgC5VhfexOInhut+MvSVIgXH5rTeLYLU+PHzvKqUWSW0K4ZWUnmKzcMNQFremMhlQOOT/APrKw9C9x6XxmD7OknkP+Qn+MYzDdX2N0P2dcCOOsFioXgU1clQCSwIubG0R2+owYwE4yED6maZUUigE/Gw0yRtMxB6E9MGOybQIzIqVBUpr+GENNV0mLQS0noAABA/W9jnBKARq7D5m1n0np/Cfr64DnMVHZdI0gV9LD4tSLBYzFpuO9t8FOBZfyctVuJ1VH+puJ72iTh56NDZXnGOMZUn4S/NqY6tBZt+qliJ6EfQY7jiS04/v6YWQJQOv+dtAjcWFwcRs7kMsHAFZdQIJYqWUkTuVsAJGwM4kU6tQLyVqTwsC7LP1qKq9O/XC+Nmz6J616tKmv4rRHLrSogJ0ysHSUBgWGq1zg5wOi2ZoZhWNM6jTAgq6wApIIXpaII/XC/nc7WqUtBppXUbaNFW6qQLIzbe03wc8O5NnytZFpvR/FHKC1FiIUkypVh9D6YQdbClTgzU8qKaAkqzMBSqGkYOqACIHUCCYG/QYpfxFn6iJTUsZli15loWSSN74tbxF9+o5Sl92FRqis2v4ajFOYqDqnV8uxm2Kk8RVGTywwWYJIZdjy9DtinGLPwB6uaUgSqsetoPreJw+fZfwdqzNUplKaJUpFgdTFmQ+YsCR63n6YQXqIY5Be9iR/IgYfvsy4TVq62ohRTWohqF2MggSAoUGbHc/rjpfayfktjiWQFamUJiYIO8EGQY67Ypjx55lCs1Ja2sLpK8oAlgJ5QSgI2sAcXHx2kWoOACTymACZAZSbAEmwNovinfFKUEqk10qk2IRppiJYzABcgkt1SYOJcX3/YIo5usaugAFm6bksfQC+LozfC6dXKZVcwmoJSpEqwNmChLjvMiDisMz4iZUXyQtJWgQg0WPcqdbf4mOHTjfD3zXBcqEk1PLpGAY1QSjCBaLsY2t6YTku1Y8dAzxDxelQYk2Unk0ixAAnSRy2t2wI8WcTqolAqxFOrRDhTMCBpiBAaYG846cV8NM9DL0ahFNqSKGiG+UC0GOkzjl4g4P5lPLKKyqEpmmS7SxAZhy00BY+pAA5vQxpaQsasWvvuqnDEtMjaBeYttt2xApCYAue1/6C+GLL5HLUl0kvXYGb/hKDfopZzufy44jxP5YiggpDbkGgnpd5ao31YYRux0FODcCrMV1qF5IHmOKRMERHmlZt/AYdeG8Ir06K0xRcFWaLFlghjZlkCSBfqWG8nFW63qL5kgktpAvJtJJ5p7XOCvAsvmnLeRqBWJ0uFMHqJIJ2vE4Mm6poFIs7w5nDrps1jrgzvuV2tFow1Z7hLvUDqws9NwDI+AknvuCw+uErh/mBF82o9RxfU5LHvAJvAOGLxPxqtQem1JgFdCdJUESP0OxHXCRt6CmksjTGMxCyHE1elTckSyKx9yAe+MwpYl4AcTFMVSS8lio0Ws1MagBFyesX2GGDC1n6aKxdqmoAu82tqGkiR0AP8uwxSGyEiFTzxZqYVdKOKjGRzALqAsDAlgDed4tgllqbLw1g93ZGDSfma1z6T/DAp+IQGWmnwUjUUnYixUR8V59P9CfF2YcMJBKuVW6yDqLAmIv3w3ICBXGZ8JVFMonmMp16QRYi4hZkifmj/TBDiVEQ5qZPS2izGjB1QYIaN/X2wuVabrXAqtaC0dTcgS3qccOFccqirTUtoVnUFllbWk959iPbAyBJDH434+KyUVppocNLkxcQRBMbT3/AIYaPCbuvD4ptU1ecylvLBNhaUUEARpFv164DeMONpRFI0ajuGZtYJNbTtp5azdebr06YO8A42aXDadVVRzUqGRy0ReelNWE2HQ++Jsqgnm+JVUyiuWQsVcv5ilQVWflUjTaP1xSviasCULKGkHqRFl7HFw8b8aJRy1J6qR94R7KynTAE3fSG+L09sUx4kdCU1FhOog+8biDivEhOTYLNKnaziex2/UHDv8AZ1kMw5P3eTTFRTUJIWDG0zOxBsOnrhFOVURzxO0r/Wf6Yd/s6q5pGK5fW9JmBqaBsQLSx5RbpIkY6n2v+ya2XLxLNmnSZwuoqLCYkkgC8GN+2Ke8c+fmswzCmWPlqnIp0jSzm7tYb7mPbvc2ZoB1Ktsd8U/9pFFaNUClVZlKBruHAYltiZiwUx6+2I8G6WxpIVqXh8KAa1dEAmQn4jTtuPwxHq++LHymfp5fhNB0LOiKyg8uo8+kTzafia8HbFS5qvqTqYgyb7H1xaHhiitfglOmTAZq6EjcS8iOkgkb9sDlTVWGLFrxNx1zQGYQBdZC6WIaACyzKnc6Z6xOBnFcx53DsrUZvxDUqqYtqUaZ2gQCdvX3wxcT4FSpolG9RRLc8GTM7AARfb1wM4tTofdQHBCrUt5eldOoKbk2WdHQE4V6FTyJuTqRIFzvYdh2Fh7455bh71XIRXY7wiFt73jbBzKcRoUyfIooCPmfVUP61IX9F/pEXiXi2qZRnMCIW+na3IulB06HCu2OTeH8FamV816dEalbncFugP4dMM231w68MyaKKgTNZV9a6bVdBJgkWqBQb6e+K84FQbOVCgJkKxUREkDoFX/vglk/C9ZmpCQq1Syh4kEiY+ESZIIwbaVApXksTL8Oem9RiVamTCurowME/lJgwR0G2HTL5CnmcvS130rHTpy9fbFa8B4GMtIZlaobFlM27Am/vPX2w+8Op+ZknXUyaWJDKxQjZviF4uZxJbwMqySh4VpjZ3A6Dlt/04zA6hw4sqt97zAkAx5gtImLjGYp0P2D6kfQ1NhWr8NUEywaEZNQEWZg3rYAAfTDNmqRZGUGCQQD2wp5zhhfUrGRNK268oIeFNgCSPW3oMbjDyHitnKdMMQNRTRTIW5HRVuY6Hr0xN8Y51qGRVlClgUEGY2J6ROI1TKpLlr63DfUElR+pOO3jrOUqdKkKx5SSQNJaSojYW69cafgENMrjhnH61et5ZWlfq1KkQNUARqpkxJ/ng+nCmLw9DKEa0SQptq0QwWmKckah16YDU6uVqVNSvXVlAsiIwtYG1QECSMS6eh2CLmnLM4bSaYklYMQK7Em3bAdeAfmCPHeAIhXVlxVkRNNihBJgf3tRok9h03wxcLr5bLZCkKtMim7MNLL5sMdRMhE2sRthUz1Kojj+0gEaWHmpWBhTaB5bGCfbDbw7w+mZ4fRSu7GGdw1NnS5ZurAMRBi4wg8bPfiKpkTlUNZKeg02NDVTICgqDYASltPbb0xSHiCkGZbqtjAM9Ti9/EHA1bKMquwFOi6ACCSAhHXrH88UNx9CWXSpIg/zMYrxC8mwc+UcxdTHr/qBh/+zPjT5fXSkAVGVttRtAgaZ6T+mK9NNzEobfsnFj/ZTx/yBXUpZtDAk6bgMIFr2v8ATHS+14smtltcVy5ehUQCSysAPcYqXxllKa1ZzCVhIkLAUEKIJDQ1hI2GLfzdfRTd4nSrNHeBOKt+0DjxaqoICxTdLGZD6D6XkR9cS+PbdLQ3JSEyvxSiizTy6QNi41nf/wCZy/8ARh48P8QqVeD1HWFqI9fRZYBVZWwWIsLRhBfgleoDFOoymZOkgfUmAP1w++Ack1Lh1ZKmmfvGqA6tAZAIOkmNtjjcySNBiKeIVcxkKpqNrqK5VSsSFimVA0f4z9TjlkUZOE5lKiEE1abKTY3BvcbQCMOvHalNUGnQoUtIWAF7yFsNj+h7YAUeJo9DMFQtUKgLKwYAjUFa4IJ5WOx9OuE/xsyeRNp1JqGCACTtG3sceRwHMVWBWlUe1yqkjr80R/HBah4m0kClTp0pAuqIrdYvDN/HEbifHqzMAzkgz8RLbehMfwwG2xlg68N4DWoNrNWlRImC9RZEx8q6v0Iw68Nr0zTpD79lpSDpYOp1AR/y9r+2K6p1WeFLkSY7DeNlAwTq+Gay64IOhQx5ttzfUJ2E/pgJtAaT2WVW4crsjU8xl2IdiyiunwlpU3i8FhHths8JuD5tM7EA/wBD/MYrfhPhJaJSq1VampQygWKkiZN/oPbD54VrRXEfMpH9R/LExlsZv+D0vyn/ADN/rjeAGa8PUS7EmrdibVawG/QAx+mMw+fZrX+od4y0UWjC3xPMstfLqDZ6ulha45bTuNztjMZh4dos+4g5GmCMuxknz2uSSfhPU+w/TEn7UlBpUp71P/KMZjMaXcgx7WJHg6iFrOQINj/Xr64acg5YpN/7RUP/AO04zGYWWxCbncurVF1Krcw3APy1O+OHEsuj5HJBkVuRiNSgwYFxIt9MZjMTHXkleKsqrZJWI5lyraTsRyA2I9himOPi67/C3X3xmMxbjEl3A+q5EQcWj9jWQp1lzDVaaVGQ0wpZQYBDTAPsP0xmMxbkxAMdlp51ZpuDsVYfwxUPiHiVRa8K5URNrHcj4hfbGYzEOPY8xM4vxCoVYlySBYtzH+OHj7NG15DNhuYeagve2gWvjMZinJ2iR2I3htv7Pmh0hP8Ay1Bgh4CWfPBuGo6SO4IMjGYzCPsYfIn5xoZCLclP+Qxyzbmd8bxmBHtG8m6TQbdGt9Dh3y+7/wD2h/LG8ZhRJhLKZhjl1JJlRC+gDIB/Bj+uGrwc51Zf3A/pjMZhXsKLIjGYzGYQ6T//2Q=="/>
          <p:cNvSpPr>
            <a:spLocks noChangeAspect="1" noChangeArrowheads="1"/>
          </p:cNvSpPr>
          <p:nvPr/>
        </p:nvSpPr>
        <p:spPr bwMode="auto">
          <a:xfrm>
            <a:off x="63500" y="-1193800"/>
            <a:ext cx="1847850" cy="24669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8438" name="AutoShape 6" descr="data:image/jpg;base64,/9j/4AAQSkZJRgABAQAAAQABAAD/2wCEAAkGBhQSERUUExQUFRUVGBcXGBcXFBUYFRcXGBgYHRgYFxwXHCYeGBsjHBYcHy8gIycpLCwsGB4xNTAqNSYrLCkBCQoKDgwOGg8PGiwkHyUsLCwsLCwsLCwsLCwsLCwsLCksLCwsLCwsLCwsLCwsLCwsKSwsLCwsLCwsLCwsKSwsLP/AABEIAPgAywMBIgACEQEDEQH/xAAcAAACAgMBAQAAAAAAAAAAAAAFBgMEAQIHAAj/xABDEAABAwIDBQYCCAQFBAIDAAABAgMRACEEEjEFIkFRYQYTcYGRoTKxFCNCUmLB0fAHcpLhM0OCorLC0uLxJFODo7P/xAAZAQADAQEBAAAAAAAAAAAAAAACAwQBAAX/xAAsEQACAgEDAgQGAgMAAAAAAAAAAQIRIQMxQQQSIlFxgTJCYcHR8DOxEyOh/9oADAMBAAIRAxEAPwCymt61CaykV7B5psK3TWAK3FdZlGyRWDXs1eBrTj3CsTFZmsqitBMCtga8y2SQBqSAPOt8QwpByqEH96c6280cazXgaylokExp+/yrQGtMZKlVShVVwakSaFo1MlCqkC6gBqSaFoJMkJr1ZaRNeiKEImQ1uk15Tdh1mruBYzJtziqm28b3Cm80BKiUydExFz058teFLc80H24sgcRFRGr60/eAIgzA3gOduIm48DoaHYLFFLgYfO+f8NzRLydONgvhB10sb13+RIzsJGVgaiZ9qy9iTpVxSB+/Q6+l/BXBVDtpbPUqFNKyLRmi26ZjMlwGZTA6kdRcd/kW9Hdj2IluUgdqifpTng3/APzRT/s7aiXFFpxPdvC5bN5kaoMnOki/E/zjRL7YMg4xwi9m+E/5SOh+dDPUUlsdGDT3GdNZrVIqQGngmYr2asg1sE1xxqa9EVlSa8U0QJg1kVpFYWu1a8IxZCvZxnO8VcGxP+o2H5nyo5tNsEBMC8nSYgVF2ZweVgK4rOby0T8p86lxLgK1H7ojzPnUUpW7KoxpUA207niflA/M1Teai40NEnwABHAX8TJ/T96xFiR00/KmwnWRUo2Dq2Sa1WmDFbNVVwTm4NSBVRxW6EE/qdKFhIv4NMgxXn2yDettkKhYzWHGim0UykGNNP70hyqQ9K42WNkwlAHOlb+JpALIHJZ9SP8Atpj2ZhFESbX0pU/iO59a2OTf/Ur9aRXjGN+Ag7LbcmGFkz/lmbmNEcpH2Txuk8KM47AoWnKsSic27AUg8HG+QtBB0NjwI52Naeuze3u/TkWYdTefviLrjir7yeIvrNFNARfAcO1CDlLbcxKVRIcH3hpeBvJ11jlWqtrHghseA5/CQdOgVodDBqq40AMpBySDYnM2r7KkG1rCDPTWKhKVAhKtTJSoAQ4LypAI+K28jQwdDYAooPuZpjGUuOJWtF0qzJyApWhQuS34RdB+V6Q+2eNcVjHCS2qQ1vA5Z+qRBy8DzHOafi1bpHUiBx0kpHP4knmK532yaP0xyRwb1SZ/wkcU2PiNda6UUcmxlSK3Br01lNWkxJNbpNagVtpWBGaxlrYVkKrjCMprRnDlxxKBqogfqfSpyaI9kcJmdU4dECB/Mr+0+tL1J0g4RyNQQEgAWAEAcgP7UEedlJP3iT+nE0V2i7lbVcAmwkxc+Rj0oW43dCeZE/nUpSV8dhADHTXhoBx8/X0y+3bkPzmrjqgbHx96p40kpHvbjaiTAoFY1sTbhVZFEcImXUjxH6iquKw/duFPI26jhVelP5SbUj8wRwGD71BHEC3Op2Niazw4DnUOzcblgJF1G/gKPuY5CYBN+VKnKSdIbCMWrYFGCUJIFugk0dwLoKQDFUdpY6EyPYjQ8aG4baxBM+VC4ymgrUGMO08SEsuEcELjxymK5XtDEl1CVG6kJCVdRPxe/v0pz2hjZw7hJ1SR60jB3KrNw4jW3H8z/VQqFHSldFFSv3+zXm3lIUFIUUqSZSoagzqPWpNo4fIq2humTcjTncgyP/dVmlDp7fr0rO6gaOjbG2unEtzupWmy0/ZE8YJ/wlcvsnyqR1sAFKgS2TcSM7S7QUwddIP2h1gnn2Bx62XAtuApNoNwRugpUOIN66Ls/aCMQ0HEGx3SlShbm0u3mlX955hLOGQZiCEqIJVvIWnKEuj7yTFnbHoY8QOd9sR/8xyMujeisv8Alo+zG6enCuiupSBlVKmlnSZcQvpxziB/NH3gCeedsGnfpjnwu2ahwTvDukQbdIoWzUMprYVCFVulVX0S2TipAKgC6kC6ygrNgb16tM9bCuMNMQuB4+NOXZzBd2wixlW+qdZVoPIQKT8Jhu+fS2NFKE6xlFyR5A10WotSVlcIg7aiicghcTJIMRHA8/AUPdchUiJSCbmBJsBPCSqp8YQp0mEbogEKJWPEaDjVSJCha5Ag6HUlJ5TGtL5C4Zuheb930uDyUOIrz4AHn+/lVQOkExmg5jYXMWg/jT7itMcSnXUzpe+8ZHjw6240dZAs1adAcB5E8utb7bROVXl5aj86HpXf+/X9+1Xce79WJ4wfc02OJJgPMWig2sjS1W0KJJuSTVFC4Mir2Hx2QcCTr4VXJeRNF+ZGltSrcBpyioSqrruPzDSLX/Sqa4jrWRvk2VcEW0H/AKpQ6fOKX1af24/v9ONF9oD6tQ5xwmLi/SgqFT+k8aVqYlQcconw6CtJb+0N5sexST5Zf6DQtweh6q1v0q6pRBEROqRwJ0KZ5KG7/TUm0UBYDqfhXrciF24DTMAT4hVTyVDYsHEyfyvzJ4+FWth7aVhnAobyVBKVp4LTcnwI1B4GqBNuEgX3jwH961WONtSbcITHpQp1hmtco6w26l1AcbJcQ4m1gA4niDycT++nMO2OCH0xzKZENwTY/wCGjWCL8+tXey/akYZfduz3KsoUBMtrOjifDjzFQ9uWwcc6cgMhoykgpVLSDmBm4OvnWN1gJZyFkGtwq9aKRWBXqEBODW4NVwqpErrKNsmSqtkuQCePDx/Y96gDlZeXAA059Faz6UrVdRobp5YxdisHKlu8BuJ5gm59AB601uGBJ0F/TWhfZlgoZQCIJBWfFV/lA8qubRchBukE2GcgJM6zPSvPluWrCAzajBUS2SSTKBY+NhJqfAJ3PFRtzAA9xUDxhN8oP4QMvlFRv7VQ0hIUoABIKj/9ZWZSVcQFTY6WPKgs7ZG+JYClEmYgAQdSDIP8woZtLFBWl7cNCFAxfkfYirWLxKSCQZiCYMgWkLHlfrFAVPSDMHTSybp/4q9jToKxUnRcwTeZRHLMbDkT+/Gatbeby5B+GPSsbFTLmukn3Vr6X6isdonJUnpP7jyok/Ed8oNms5q0zV6a9JZRC9yUKqw0OJ0qmKINYRRBEXNxQSwFHIP2suUHQafvn50umyvG/n4ij22ElKYPBQB9+Pj86BOidNRcXvUuruPhsZcMjj5fvW3rlqbZ+IGYoV8LsgxwVqcvs4nqFDjUMSOJnr4j8/U9KhX4wD9r7pmUqHgSD/KultWjdmYx2HUhZSc2ZNjCRBBIgjmCII6GqylEg/EQQeA4nSjbiO/w/eZfrWZStMxupkqEccpVmH4VfhoCWYIGWxyi6uV6QxxWxaCFSAbq6SqIt4j8qCY3HOBZAcVACQIVYAJEAeVMRROoAMKVrzNjSztVMOqERZPH8I6ULybR1xTN6hdai1E1s1Vcak16cZEsolBSIvWM9W3GrGqYRenRdk8lRMwOJ0F62wTHfPIb4EjN4J19hWj2631M+l4959KNdiMLJcdP8o8TBPtA86k1ZW2yrTjSocGHIPjVLbagShJbKx8WqgE8LkDxq2kUMxzuZ1UPJhNu7SozyOYaampJYyUrKoq4o2pQ7QP5sU+G0fXN5WVIXOXEMC9gftRNhqBmF6bO9BcQDwIJ5BKbk+gNIOJzKU20+5Ki4V4d9JspFlAFWpSc6gCfhMjSlLYNkbm0bJUhZKVLdLSibNqy/wCE5wKdSPI8TVjC7SkAKtKsoH3F5AS2ongbkGhGIcJClKTlJQvv2tJIUR3iBwvGmngasPtFFlg5VAm1i60EIhY/GkjxsoHjRKTWwDinuOuy8RC9f3Krn5GtdqmXD5eNtaDbO2ie8CVETmMR9reXlV4KAPgoRRxDoLroNyNJ6cOvxTTk82gK4ZRdTBitQa3xfxfvjf8AOoQa9LTzFEOpiTLDS4M1fwu0MoUSb8KGA1kmtlFPcyMmiHaygodCfy9fyoQi6b66ef5UTxjgMJ46+WlDwiFHr+zrrwqLVxJlUMogRqRb9n9+prVwTyPsJ3R6HNHgscq3fTBm3p61qbmNZ8pufmLf6k8qUnwG0a7Nx4aczk7qgG3JFspkNOq921Up7dS/h3lNqWrdMpOVAlOgIt5dCDRtzFp7zId7MjMoRGdCvjjxkODkc1H9msJxbC8M4EqeaA7tdpVP+GqT9lQ3DfXKeNTyyNWDm+G2mtSfiJIEDS/4T4iq+KxCionOTMakA6Cx8NKacRhUA/AQc0EZYgp6eI+dL21AC6ogETHDoKFxaNs7oU1E43UyjUClV6KEMrOpmq5w0qA51dWm81q6rKkq5WHif7fOmd/arF9vcwRtZ8FUDQW9J/L50+9n8D3WHQniRmV4qv8A2pE2ZhC9iEIP2lSfAXNdMBjwqWXkOj5mrqwlJUbZQSfIUnpxrcKUhKkqUbkqzTN/nTB2hxmRgkAFSiEgESOZkcRANKKsSVQSADpCUwNTwpctgl8RZOJCUOuLBKUNOFQBhRSRlMHnvUmrSlgIbzFzDrS4tt6DKCc1wOBCbKTpqaZtpbSSxhXFrR3iVqbaUmYlKsylR1ARal55AazZ87mCW2gCPiHwJH8rgCiojjFKluMIQwskNDexCGEhC80pdSpY3L/EYsOckV5+85Vbud6FH/KcESn+VUHpeeBqTE4fIoMLXDRSyrD4iIHMSeCSRcfZJBqF9RPerWMhAcDzemYgiFgc5iQPHQ0KZxlx0AqIBAlzScxIUsqbB8s6eunGjeFxpJzEjNcHjHLxkfu1L7pOZX3t8E8AnMvKuR9pJsennV7Z+Ig9CbfzSZPgPkabpypgTVoPvO5rnoPaoxWGjbytW0V6uj8NEGr8Vm6awpVemoppouyLHiyVcjfwNvnFVnEWnkZirjqMwKTxEVVblSBz424ix96h6mNOyrQdqiJ9Mj9n961RSqx1MAkR4HT19ctXkK/fofyqk8m+p5cjwvUjZTQtbUeP0oFJukIAtAkkkx+EzPgqOFGcJjS2UuAGWdUyQVsk7yP5km48J4UAfOfFLETvxlnWEiw5Tw8RRcuFKsybkHjfNCR6hafcGkhsZu1GECwnFNrBQv8AxIA+MiUueCx/uSedc72ighw702Tw/CKe+zGKQCrCuDMy6kqQCblo3UgfiQreHgqlDtLs9bOKcbKVHLlAKQcqhlSUqHQgg+dGmCdhWarzetlLrUVelRO2Zqjtd6N37ut+J/cVdSqL6xeOZ4DzNL20sajvFN5pUgArMbsnWDpYmBzvQTatIJLFjJ2GweZbjp4bg8Tr7U4yRQvs3s/usOgaEjMfE/2iioJpLDWEK3bPaLiIDQVIQpRypmTwGnT3oC0tRAzHMqBmVpJi56SaB9ptp4p3aykoLyMMlaUkgHu1BA3jMaEiKNIVPhSm7GJUb7d2ghrCtJcbDjb7qkuD7QASnKpHJQUTQPFN/R1rUsd9hMSpIEG15EoPBxOUeMeh7am0Gu9w2EdRmQptLmbihwrWoK8MoE9KpYPCKwCxh8QgPMYl2UkGRlASUut33VZjccY8yuTNIcbhwhZadUSwtTYZWnVKhnBIjqlKVJ6k0IxKFp3XLvJQsC4IW3nABP3t3idRFG14cMPZHD3zD7pcacT9mEoIc1tvSFDlQLGsqSnu9XEtHKvNNi7ugHiDCSPGg4N5ISod4YNipVza/eKCkH19COdT7Pdunh8NzaEWIBI56VQQoZ1ahGfSZ3+/ABjkc3ueVTYUGAYuCkkXG9lTa1Enk5jcxwHKf37VOaqtObw6x+/nVoivY0eTztTgjNaEVIoVETVAhm0VWSIWof6xfnY+/GrYAjz9qhxKYWk2N8p8Dp7x61Prrug/oP0XUkUsQiCR++IvzqF9E87/AKqPnpVvEJt1/SI+fvVN1UCb2BPomfzrzLLqF5zZv/yQvgQokDWwvH4gLj+Wp3Uc4+0THATqP5VEL/lWeVQ9ncb3jQKjvJ3SeMi6Vekf0mrjyLWTokQORMjKeYIztHwRS0GV2FK0TuuoPeNcw4n42/A5dONhxr21du965nS4lIUlvdUbpIbSCnTgQR5VG6L7p0yZSdZiW1eYGU9U0I2q02t1SgSjNlJSEiAopBVF9M01h1HWw7W5coew9mSlXMA+oqdK+Ztx6Dia9ilVkF8Ffb21u5bBB3zoOpnKfmfSlrsog4rENtKAIzBRMXUEkkqX95IKgkTqRyBqpt/aaHUuOEmQvKlPANgcOa1WT0AUeNOP8JNjQHH1iVQG5GieJSPDT24V5bl3zLUu2J0YAjTTlWmPxyWmnHFaNoUv+kE28xFSpVSl/FTbpwuAUUxncWhtM6feUeu6n3pksIFHM+ym08S86ovqWUhMwpIAzE+AmL04MXpd7K45x5kuOkElRCYEbqY/OaatiN53mx+IT4C59hSYjAo5slrFvuoyhLuGKmW3LhKh3YSUrI4yvQX4+I3ZOJUgjBYxrdSVrbkjMwtCiElEmS2QlRtwJOmhjH7NDmFW9hSrK9kccQlKC7JWFlUmSCABAmwJImqjG12sYktOiMUhkBDiozOBSZKFECCRM8jNuIpbNFQqUy59HfgpUpxaFSSEQnccT+GEmRbU0MfYKUhpUSlpO+Fc3bAdPhqxh8RAThsQClwId7tRE92czicpn7OUeGnSqOKQqCyoDMlpoT1KkmJ/mj0oeDimpY7xSt3dXBHg+iFDyNXtl/CQLqABJzakpRB62qg48JcXAlJdEc/rWr+gq5s9E5EpIITAkjUwRw5QfWts4aG1afvw/OiDutCsGuUJggylJkHWAP7+lFl39vlXsaLyefqLBDNaFN6lIqQYVRAISVA8gTfkeRqlyS3EdrexEyJtz+eo+VR4ljMm3Ee44/KrasC4kKJaWciSSIIMwY0/FGlNuFbQ80CQAHEpJB3SMydCDoQT7VDr9StOdb3+/gr0tBzj5HPScyQoaG/gQDI9qE7WcyMun7qFR59f3woy5h1IUtChEHMJ4gyD7zehO28J3rK0CxII8Zkjw4VFLDpFSyrFvsfhvq3VdUjWxgf+XoaNPCU8YJExrYDN4myVjqlXOqvZLDRhiCBKnCPS0HrYifxjlVr7UW1kcpEx5GSPBVC1izuSriBIOa28c0aRIzgD8K4cHRRpZ2uEh5YXAUIBtaYGnTjTW0RmbuSCQRN7QYJ8Uyg9UClrayT3yoAULQY1TlGX2ihCo6TsZUtAfdJGvnfreq3afHBtgji5ugzEDVR68B5mvdnlyFpB5GwtyMc6Ue2O0e9fUBdDe4I4md4+sir56laS+uCSELmDWiVLGW5JOUTa32j52Fd+7IbJ+jYNlviEgqP4jrXGOwmze/xrbdh9pzolJnKPOJ8I4V3+pdJclE2bVyz+MXaBCHWWVoDkILhG7AKlFImeMJPrXUY/YrhXbjDJxe0HV97O+G0pGX4W4SALzwJ86LUeDIhvZbYSyiEhMpBy2tmvFvGmPsvhC46QDl3F70TlKklIPqoUGIolhHFIwj60TmJZQIEkErzT/sA8SKVwMCWKcXsppoIkEKVKZAZUAm+Za94yog5tZsICYqttVtspxGIw5ygpKHWx/luDKqU9N3gI1I4ijTzjTzTTGPyfXCWnC4hSkquEpJ4qgfF8JNjSTtVDuzjiFKBK1LU5P+W4gqcUAOQtBm4I9Vy2OQBVjPpKU5lTiAxM2AcCk8eFpHry0ouKKkFBBz92zmJ1mxgz1FZ2mAnv8QycgLKQEDVClKZIAiwhFyPHhUb2Iz5rnvSlnN/Tmty+L50NhUYdcA71YyjKX0i3xQ43y4RAqw0vKsJTlkKVlMfb7x7MD5fKq2I0cUEgd2cVYn4oKR8k1YJhSxNwp1UpGrqlux849K04Y9jtwhAEwIiRwmDNMOOYyL0gEAgeNL+xxmSmAdSk8LjU+p9qc+0WEjulAGFI4mdDp716OjP/AGRX0I9SHgfqAqMbNxJQ2oIStxWQOZW4zKOZIKRmIEgEHXSaFZak7IYrM/iGyCACY3gcoKikhPE/CPQV3XyajFLzN6SK7mxja2q5LZVh3QlYAWorb+pOYpIWAqSRZRyzZXQ0cRh0xcTob8uR+dDmmm8sSogGTcSSbEGOEUUZcBjjcp8Rw/KvMLgL2r2HnCXUiC3mSqOKFXE84UB6muY7YxfcFvMLLcS2egy6x0MehrtywFIKVCZBB8R/6rgv8SMUkhsi2ZSlaJ4CPGb0YDLrTIRAvqowOGsjyuR5VTxSCOQhI01Ek/3/AKRVwL3BmIKigGbwTABPnYx0qPFAEGOYTxkRH9vem8Cwc4Zk6QkzHAE70csqoXbgo0vY9SO8MkINpTKrKgZhppM0wrWAFDXkDx5jzRI8QKXNrEB0gpzWTvT8Qypg+MRQBIc28R9HwzuIklShkQCNFSRI8Tfpk8aQjMiLqNwPxHnTL27xqUlrDoACGxmIB4mYHpf/AFUs4TMo5UiVKm/IG0dBxPgabq79vkL09rOs/wAH9jBKFvAA/wCWFH7RHxEdJkV0YelBuyezBhsGy0BEJBPOTzovmpkFSBbyV9q7RDDDjqtG0KX4lIJAHiYFfO/ZDBqcxYWsHdCnCSCJVw16qmuwfxU259GwFhJdcSgCYsJUr/iPWkHsZiS8HHFCIISLk9Tr5UrVeQ4IYVGmzs/jUMsJS4gKQ+XM85coQkIEqzWKZURFyeF6UDrTgjZSvo7D2VLiUIO6oLIQSoqDuRAlw70RaInwDgYzG3dgBAadYDX0dpAM5SteVJUqATIymdeEmknD7XXisG4xilbqVd2lZVK5y/aJ4iUgHjMHSmva3aY4Z1xBbSls5itIczrUAkDvEIG62IAGXw1maS+0ez2hh1fR5LTpUuAbDvFNCwNwkZDbUE0tmLzAmKPcuYtZEpCWQm9inMlE8gYSRUGNSpDi12GbuQB92EkAa6RHrUmKxn0gYltVk96QkjjvOFAjplPiKhx2KSH3yZKe8aA1iMpEga6oFYEYdfTJ1IzYkqJ55dD4lE+dEMK+rvt/KElRdtEyXGynrcue1BMQ2U2V8K1Ygq9EHhxsR5UQwq4MalSjBOmVKGFEjlJBrjRs7P4sW1VBBUCY+JIWrwjNXQO0T+ZtnQwCJHGMoJ+R865jstwZpBKjKFHgd5DcfIin5/EZmEEmTJ+0DAIHKw0FulVabqcBEsxkgekXHiPnQLsnjMuN6LzpgAHU5hrwEaijDrlJ2CfyOtqtZSTfTzHGxp3XL4ff7AdK9/Y7Kw4vMYbgcDkSEq4aj4p68atNuqjfGQkaExccQBbgKEIXvJXnQAQLHPmPhAgedWWN0kBYJn4UyFCeea3IV5vBaE/pAuQZghWvqPQe9cc/iR2eT3ytd1wKASbd28U6W4Lt0rrbbhERm5fEnpA/4+9KXbjCSWVwbyyqSki+8jTwV/VRIFinirG14jhEjW9VXFSrnKifGB+f51adMnhqeMaDX8qorVbllB97j2/40/kSyk+gwDpJ15XkH1+dL+1CvvVZYAtAkW3Ra/KmJ5M5QdAnzE8PK/8ASKWdpx3qp1tx/CKxo5Mg2pjC644s6rWfIDh+XlRv+HmzS/jUI+z8SzH2RokeJv5Urg8uXzrrX8Gdj5UvPmN4hKTHAcuPA+tcl3PJzwjp08qwT5En1rTNWQaqEnLv4xJU86y0FJCW0lZ1upZgeiU+9UOymD7rDpTrJUoxxkx5WApZ7c7cW9tHEFtasveFCADaEQgR4kU6YdGRCU/dAHjA1qPUdspgiZRpj2f2lcYx7rCczjYUhstiYaDbYSp2TYCEqJA1igWy2M7zaNJUkeUifai+0Ozb7Tzr7D57t3OtTagMpWpJs4dC3fjyANazCLtTgcO7h3MThAFF9OozXkoKilM7qsqDIiZPWkprHdy3hggEhwCU8cy3nE5uhAQPGrzm2nGUledtxKVJR3baQhsCFTlhIGbd1jhFQ7UbS64y6mwSpDkGxygFY8DKp6zSmavNAFzBfVqLSp7xxsiCYiHASDwEqHUVnHnO48iAnu3ss8ISpWX2B+dUdj4wNsb8wp0p0mIbSSI6lV6mewpzuHNGZ0LMag78gdJMURxqACkzdSnMSlM6DdEf8zUThOTW7cBI8WRI9qnSvNcCAk4keJ7vLrxjKn1qJreSI+KAs+Pcrgx4n2rDRj2WbrNgDERySVp/SnrCuyxBBuqQMsAa+51nrXOtmg98Y0LaT0knN6wr3p42NifqlCRKgJuSSREwPsgAA+SudN2UJeTFrLkvoSuikvGIyqUORUPe1OK3KSFu5isn7xPrVnXbRXqT9Lu2dV2Y6HcO0tSnUkgGUneMi83uNaKFCM2bMuSDa2TzHhSf2SxaDhw24i0rtJCjkGedJG6RoL1fR2jwS8OXgMzTKkIn6yUFcZfsZiDIvFprybWx6Ie75F7sjLrurtPDofa1D9vsJcw7iQWQoCRuKkEbwA5ExrpeoxtbvksONOHu1qzDdAOWFJsFQScx+E8q0+lO7kuGA8qYKPgIVlIvqZG7pauU6O7RMeNp1zJzW4TVHFakAckx6GPyoi8yEuLbB+BcDT4ZzJ0qjjQATExmMeESKqWxOyk6q6jyETz/AGY9TS5tFP1h3ZsnnPwimFa8wJI+JWnzj39KA7ZI75Un7v8AxFaCBigyANTAHibD3r6L7J7LGHwjTcXCQTzkj/1XEuxWyfpONaTNgrMZE7o08+Nd/K41/t/aj0lyDN8EmbzqrtPGhplxz7iFGOoFveKsTSb/ABX2qWdnlIMKeWlsHoN5RHkmPOnSwgFucvwWxU98glSicwJmIJmTPnTolyknslmU6pSiSEptJJuT18DTg2qoHuVLYKbJeyLW5/8AU2656NqA/wByhVXsT2wU20tt9RUy3lhRGYozLSkJHEouTeYgxyq/sbAd82+gkpC2wiRwzLCuOv8Ah0rvbIdwSHUut587iAmCcrkBapTF7WERN/OmSAt2Fe22yYZBwqU5FHvFBJEKSRYojUamPxGKUsZjlN4njl7qVDnkaEROh3dfGjGJ265h+6S4kQsKKm0gAol1YBTFtEyRxmh+39n5lrcB3ghxJGskgpt1/SlhfVFPEnvENqaAMOFZtck5AZHMBHvVbC4mA4Vad9lHIZsxv0JAqvs59Q7tCdFKVImNVJE+IipX0jJu8XUqPK1vz0rTiwbd2mbF14nndIVF9L1Hh7rQU2Qruk+UKFYbXfMoz9c6B5f2VXsKYCM32UNHwV3ih+VcaFtkvXSB8KkK9EhsJ9iab9m4kCQSkSk2ymQkWN9DMfOkjZVigK1SAAPFFx/snypu2a7mgTr8Umw5W5GTNbP+L3Mh/J7FsvGlFB3j1ANNgTSpiU5XSOqh7mK9Hr/FGEl+3RB0VqUov93G7s/jErUysKVnRlChlkEpZKCM2awKSm0apFX9m4GPpDWZW+3ljIAJQokEXuYVEWmJtS32S2hlzJLjiQFpUEJBKVTY5oUBwF4p0xG1FofSlTjuRWSERKI0AmbCZOlq8ZxSft+8HrKRQwzWbD2Jlp4uJKkhGUOapBk2kn16VYdwuYrSkpuQ6gZiYnWIGkfIVOxj1qdW04pbsZgEugFufi+9J4cBpU6XMuQkYQRYlK02HBLZBi4BlPXrWOKs62LG3WcmJS4CPrBMD7wm8RxIV6UHxCrAGbBUxyN0x701doWVLw65+j52iFbh3gAfhTxCiZtx8qUsW5IJAtlCfzHsdap03gRPcpIVdI14z5W8L8OtLu11gvKseHH8IimNxWVXkJ+R/Xypcx894bxp8hTAB8/g5sjdcxChruJPHrH74100KPj86B9kNnDD4RpsCDlCjzlQ/SKMzVEFSEydszbhY/vhxrmX8XAp5xloKADaVLNjcrMD2T710yJrgvbbtAtzHYgpUMiVlCbA2RCfyodXYKG+S32dwvdoVKpvAPTkJ6knzo+hfKhOzGyGkTqQCfE3okg8KkW5Q9i1tTa68Ng0raVlWrEE8wpLbYEKHES7pV7CdpU4xoTurKSCAb2spbZ1iTE62pd7cNq7jCwlXdhKlKUIMLccUYPLdSm5oRicU002wQFl1tpJAkhIUta3EzF5gifSjllALDJts4JScQwmCpA7psLOpOaTm5Ekk1RGPIcxBUSUgBUD7ynECR5KJ6xTA9tT61TahC0q3SRZZSATHUKBMdLUsbSw3dpeIMhwt+IhRJn0F6D1CJxhEuOtKBAGYHSypWDPj+lUMM7lbnUl6J4jdB+ZqZl0zh25spsa8Cpx0z6VE5BQnKNXAvxkJFvSuOJm0wpoakvqJHiAPmDWiVZm5OqkpEdEvf8Air1rTCuQZ498QOXEj3rZCso/lacPo7PyJrjgjgknO2Tc5jPgO9Sk+o96atmqhRtIIiLTIiI8dKUGHihf+of7nSFCfFdM+EdvA/Q9SPDXyomr02DtNBdViRIN+GnlSxtnddJ/EDpzFMw1NrGCPAgEUC7QI3wdJAv4E16Gt4+li/KvwRaXh6mS9fya9msUUPEB0s5kkZ76gyBYHlT+/tdSW2yh8pSbSEkhRiJ0nSa5lgXih9tW78Q+IApEiCTNtCa6Fh8SoMq/wFKBj4EqbAMaQN1WtxzryJOmmepHNotYnbhSpB75QbKQQiCUlOvLQmDUrrKt8Bhkp+JNxClaHMCqxgKvbU1SVtpQaDgGGnNCpbSWxxCUgjdNxIrySFltYaLqinKpbajlA+EykC4urXw4UFhUXC0qSSyyQtG+SoSVjQGFSpMxcfka5/iWShSmj8SFxqDYaQRY2i/WnHuQE2wrktqlA7xV7yVJMXG6kx4HnS72gweR8KDZbQrxgqHxG+hExHDKabB5oXNYBGIvmVHHj8v3zpc2kQHFA5rR/wARTI4N2DqVfv8AWl7aeYOqEEgRGmmURTxJ9AEjQj16cqyR19a1zVpHK3yqsQQ7T2mGWXHSCMiFK8SBYDxMCvnVrCrUsSDvKEkjmb12j+Iu1QzhMqiB3qwmb6DePyHrXMsBiEuODKZi5sdPPrU+q80N01gYWRPlVxuwkcqp4XXnRXBYfO4hH3loT5FQn2pER0izidptB9WEJ32wlEKFl5UJCo53m1AdrbMWlYWwlBkoSoFIK0pBCQpBPJNoPM0r7ZxJxOOJGrrsj/W5b2Io5gO1KnXFoWiASvKoA5QBJ3p0sNaKWAI09wMMeTiFuEyYeVrpmC4H+6ssY3MhWciywgE/akEweEwnzq/jMCmVLAhSklPQkkXPkDS/iBDEEQS8qR/KhP8A31m5uxeUz9c2oDdQmI5ZEKPpVHCO5WkdXFDrZLce5qdrFGQg65AQf/xgmfKb1E82AlAHBwk9J7sflXGkjZy5eYfSo/In1qNp2UkfaIcTfkRH5+1atqgKPEOwPPMfmKwG4iNfrf8AgD+tccEJkqToVKJB5EBpYHqaZcMrpm0EcYOpHW/vSiBmRbWFEkcDkB/6RTSw9EG/S8Hx9DNGsxaAl8SYxYVUkzOgN+NzPvbyoR2kask/zD2ojgV31kRA8LET1qt2mTLB6EH51bpeLpGvX/jsl1F29Sn+7UK+JNdI2TjlrhamsqVJSobyyFcYki1uVc1V8KfKmjsztZj6pBcPem2Uix1sDN7R6V5M/hPShuM7eICgucNlEZikqWQtWsE6ggEaa2qFagWjKVsBN9wkkmIUbxqbnlrUCHMM27l7wBxUJyZdSuTGvISDxrfCv4dLhS05LgOUp7tIKTEweZBj1oLf3DpfYyotqWN9360QNIiQJF91W7oOJ60K2y22pkKBcJb3RMdSc1+RIB6X0oqpx3KQXG5m5GSIjLBtb5+lZddWoqHeJhaYSN2ROs2uN3W+s1ylTMatCdE5BHAg+It+nrS3tQS6qTy68BTCsZFqSSLDXUbpj9DQLaCPrDbgnn90cqrJjvKXQfHlWQqsV6qic5T/ABg2lmfZZBs2jOR+JZ/7Uj1pe7MN2WrnCfz/ADr1eqbU3Y+Az4FNF9npUHAR9kLV6IIH+5Qr1epcRrE5ewlYfFJd+JpGZebinIhSgFeYF9KF4FxxzMtROVDbhJFkg5MsQOO8K9XqOQtGdmY7KlQUSUJKQnmM2Yny3dOtb7SbDiRB5lJGl4/7R6V6vULRq2KeIs8ro3H/AOmPnWrLu6mTfMQPLLA969Xq448oQg9XUH2VNbNmL67zifb+/tXq9XGm+GVlUE23g37pINMGDEpAJMFIE+Qv++dZr1Mhsxc8Neocwjs5Ta5MxpJToOlvatNvrlr/AFD86xXqr6TPTanv/SJepddRD2/sWEHc8CaI7EdfsGGGnYWCsqSkrTMDdJIjQ+dYr1eXN1Fs9OKuQy7XZxJdzYbDtODKk5ilGbPmG7JII3RIPA1vjsNiO+C2GUKQSklUNhRm6xeDmCRIPlXq9U64HO8keIeaGIUyW3pcE5g4oIMgrATHwXRltEE8jVdjbiO5S4GXhlVlCSVFQhGYE2lQufQjlXq9RIxg7boAcVlSQEmLzvWFwTwII96W9qCHVb0fDz+6K9Xqpg7imTTVSZ//2Q=="/>
          <p:cNvSpPr>
            <a:spLocks noChangeAspect="1" noChangeArrowheads="1"/>
          </p:cNvSpPr>
          <p:nvPr/>
        </p:nvSpPr>
        <p:spPr bwMode="auto">
          <a:xfrm>
            <a:off x="63500" y="-1141413"/>
            <a:ext cx="1933575" cy="23622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8440" name="AutoShape 8" descr="data:image/jpg;base64,/9j/4AAQSkZJRgABAQAAAQABAAD/2wCEAAkGBhQSERUUExQUFRUVGBcXGBcXFBUYFRcXGBgYHRgYFxwXHCYeGBsjHBYcHy8gIycpLCwsGB4xNTAqNSYrLCkBCQoKDgwOGg8PGiwkHyUsLCwsLCwsLCwsLCwsLCwsLCksLCwsLCwsLCwsLCwsLCwsKSwsLCwsLCwsLCwsKSwsLP/AABEIAPgAywMBIgACEQEDEQH/xAAcAAACAgMBAQAAAAAAAAAAAAAFBgMEAQIHAAj/xABDEAABAwIDBQYCCAQFBAIDAAABAgMRACEEEjEFIkFRYQYTcYGRoTKxFCNCUmLB0fAHcpLhM0OCorLC0uLxJFODo7P/xAAZAQADAQEBAAAAAAAAAAAAAAACAwQBAAX/xAAsEQACAgEDAgQGAgMAAAAAAAAAAQIRIQMxQQQSIlFxgTJCYcHR8DOxEyOh/9oADAMBAAIRAxEAPwCymt61CaykV7B5psK3TWAK3FdZlGyRWDXs1eBrTj3CsTFZmsqitBMCtga8y2SQBqSAPOt8QwpByqEH96c6280cazXgaylokExp+/yrQGtMZKlVShVVwakSaFo1MlCqkC6gBqSaFoJMkJr1ZaRNeiKEImQ1uk15Tdh1mruBYzJtziqm28b3Cm80BKiUydExFz058teFLc80H24sgcRFRGr60/eAIgzA3gOduIm48DoaHYLFFLgYfO+f8NzRLydONgvhB10sb13+RIzsJGVgaiZ9qy9iTpVxSB+/Q6+l/BXBVDtpbPUqFNKyLRmi26ZjMlwGZTA6kdRcd/kW9Hdj2IluUgdqifpTng3/APzRT/s7aiXFFpxPdvC5bN5kaoMnOki/E/zjRL7YMg4xwi9m+E/5SOh+dDPUUlsdGDT3GdNZrVIqQGngmYr2asg1sE1xxqa9EVlSa8U0QJg1kVpFYWu1a8IxZCvZxnO8VcGxP+o2H5nyo5tNsEBMC8nSYgVF2ZweVgK4rOby0T8p86lxLgK1H7ojzPnUUpW7KoxpUA207niflA/M1Teai40NEnwABHAX8TJ/T96xFiR00/KmwnWRUo2Dq2Sa1WmDFbNVVwTm4NSBVRxW6EE/qdKFhIv4NMgxXn2yDettkKhYzWHGim0UykGNNP70hyqQ9K42WNkwlAHOlb+JpALIHJZ9SP8Atpj2ZhFESbX0pU/iO59a2OTf/Ur9aRXjGN+Ag7LbcmGFkz/lmbmNEcpH2Txuk8KM47AoWnKsSic27AUg8HG+QtBB0NjwI52Naeuze3u/TkWYdTefviLrjir7yeIvrNFNARfAcO1CDlLbcxKVRIcH3hpeBvJ11jlWqtrHghseA5/CQdOgVodDBqq40AMpBySDYnM2r7KkG1rCDPTWKhKVAhKtTJSoAQ4LypAI+K28jQwdDYAooPuZpjGUuOJWtF0qzJyApWhQuS34RdB+V6Q+2eNcVjHCS2qQ1vA5Z+qRBy8DzHOafi1bpHUiBx0kpHP4knmK532yaP0xyRwb1SZ/wkcU2PiNda6UUcmxlSK3Br01lNWkxJNbpNagVtpWBGaxlrYVkKrjCMprRnDlxxKBqogfqfSpyaI9kcJmdU4dECB/Mr+0+tL1J0g4RyNQQEgAWAEAcgP7UEedlJP3iT+nE0V2i7lbVcAmwkxc+Rj0oW43dCeZE/nUpSV8dhADHTXhoBx8/X0y+3bkPzmrjqgbHx96p40kpHvbjaiTAoFY1sTbhVZFEcImXUjxH6iquKw/duFPI26jhVelP5SbUj8wRwGD71BHEC3Op2Niazw4DnUOzcblgJF1G/gKPuY5CYBN+VKnKSdIbCMWrYFGCUJIFugk0dwLoKQDFUdpY6EyPYjQ8aG4baxBM+VC4ymgrUGMO08SEsuEcELjxymK5XtDEl1CVG6kJCVdRPxe/v0pz2hjZw7hJ1SR60jB3KrNw4jW3H8z/VQqFHSldFFSv3+zXm3lIUFIUUqSZSoagzqPWpNo4fIq2humTcjTncgyP/dVmlDp7fr0rO6gaOjbG2unEtzupWmy0/ZE8YJ/wlcvsnyqR1sAFKgS2TcSM7S7QUwddIP2h1gnn2Bx62XAtuApNoNwRugpUOIN66Ls/aCMQ0HEGx3SlShbm0u3mlX955hLOGQZiCEqIJVvIWnKEuj7yTFnbHoY8QOd9sR/8xyMujeisv8Alo+zG6enCuiupSBlVKmlnSZcQvpxziB/NH3gCeedsGnfpjnwu2ahwTvDukQbdIoWzUMprYVCFVulVX0S2TipAKgC6kC6ygrNgb16tM9bCuMNMQuB4+NOXZzBd2wixlW+qdZVoPIQKT8Jhu+fS2NFKE6xlFyR5A10WotSVlcIg7aiicghcTJIMRHA8/AUPdchUiJSCbmBJsBPCSqp8YQp0mEbogEKJWPEaDjVSJCha5Ag6HUlJ5TGtL5C4Zuheb930uDyUOIrz4AHn+/lVQOkExmg5jYXMWg/jT7itMcSnXUzpe+8ZHjw6240dZAs1adAcB5E8utb7bROVXl5aj86HpXf+/X9+1Xce79WJ4wfc02OJJgPMWig2sjS1W0KJJuSTVFC4Mir2Hx2QcCTr4VXJeRNF+ZGltSrcBpyioSqrruPzDSLX/Sqa4jrWRvk2VcEW0H/AKpQ6fOKX1af24/v9ONF9oD6tQ5xwmLi/SgqFT+k8aVqYlQcconw6CtJb+0N5sexST5Zf6DQtweh6q1v0q6pRBEROqRwJ0KZ5KG7/TUm0UBYDqfhXrciF24DTMAT4hVTyVDYsHEyfyvzJ4+FWth7aVhnAobyVBKVp4LTcnwI1B4GqBNuEgX3jwH961WONtSbcITHpQp1hmtco6w26l1AcbJcQ4m1gA4niDycT++nMO2OCH0xzKZENwTY/wCGjWCL8+tXey/akYZfduz3KsoUBMtrOjifDjzFQ9uWwcc6cgMhoykgpVLSDmBm4OvnWN1gJZyFkGtwq9aKRWBXqEBODW4NVwqpErrKNsmSqtkuQCePDx/Y96gDlZeXAA059Faz6UrVdRobp5YxdisHKlu8BuJ5gm59AB601uGBJ0F/TWhfZlgoZQCIJBWfFV/lA8qubRchBukE2GcgJM6zPSvPluWrCAzajBUS2SSTKBY+NhJqfAJ3PFRtzAA9xUDxhN8oP4QMvlFRv7VQ0hIUoABIKj/9ZWZSVcQFTY6WPKgs7ZG+JYClEmYgAQdSDIP8woZtLFBWl7cNCFAxfkfYirWLxKSCQZiCYMgWkLHlfrFAVPSDMHTSybp/4q9jToKxUnRcwTeZRHLMbDkT+/Gatbeby5B+GPSsbFTLmukn3Vr6X6isdonJUnpP7jyok/Ed8oNms5q0zV6a9JZRC9yUKqw0OJ0qmKINYRRBEXNxQSwFHIP2suUHQafvn50umyvG/n4ij22ElKYPBQB9+Pj86BOidNRcXvUuruPhsZcMjj5fvW3rlqbZ+IGYoV8LsgxwVqcvs4nqFDjUMSOJnr4j8/U9KhX4wD9r7pmUqHgSD/KultWjdmYx2HUhZSc2ZNjCRBBIgjmCII6GqylEg/EQQeA4nSjbiO/w/eZfrWZStMxupkqEccpVmH4VfhoCWYIGWxyi6uV6QxxWxaCFSAbq6SqIt4j8qCY3HOBZAcVACQIVYAJEAeVMRROoAMKVrzNjSztVMOqERZPH8I6ULybR1xTN6hdai1E1s1Vcak16cZEsolBSIvWM9W3GrGqYRenRdk8lRMwOJ0F62wTHfPIb4EjN4J19hWj2631M+l4959KNdiMLJcdP8o8TBPtA86k1ZW2yrTjSocGHIPjVLbagShJbKx8WqgE8LkDxq2kUMxzuZ1UPJhNu7SozyOYaampJYyUrKoq4o2pQ7QP5sU+G0fXN5WVIXOXEMC9gftRNhqBmF6bO9BcQDwIJ5BKbk+gNIOJzKU20+5Ki4V4d9JspFlAFWpSc6gCfhMjSlLYNkbm0bJUhZKVLdLSibNqy/wCE5wKdSPI8TVjC7SkAKtKsoH3F5AS2ongbkGhGIcJClKTlJQvv2tJIUR3iBwvGmngasPtFFlg5VAm1i60EIhY/GkjxsoHjRKTWwDinuOuy8RC9f3Krn5GtdqmXD5eNtaDbO2ie8CVETmMR9reXlV4KAPgoRRxDoLroNyNJ6cOvxTTk82gK4ZRdTBitQa3xfxfvjf8AOoQa9LTzFEOpiTLDS4M1fwu0MoUSb8KGA1kmtlFPcyMmiHaygodCfy9fyoQi6b66ef5UTxjgMJ46+WlDwiFHr+zrrwqLVxJlUMogRqRb9n9+prVwTyPsJ3R6HNHgscq3fTBm3p61qbmNZ8pufmLf6k8qUnwG0a7Nx4aczk7qgG3JFspkNOq921Up7dS/h3lNqWrdMpOVAlOgIt5dCDRtzFp7zId7MjMoRGdCvjjxkODkc1H9msJxbC8M4EqeaA7tdpVP+GqT9lQ3DfXKeNTyyNWDm+G2mtSfiJIEDS/4T4iq+KxCionOTMakA6Cx8NKacRhUA/AQc0EZYgp6eI+dL21AC6ogETHDoKFxaNs7oU1E43UyjUClV6KEMrOpmq5w0qA51dWm81q6rKkq5WHif7fOmd/arF9vcwRtZ8FUDQW9J/L50+9n8D3WHQniRmV4qv8A2pE2ZhC9iEIP2lSfAXNdMBjwqWXkOj5mrqwlJUbZQSfIUnpxrcKUhKkqUbkqzTN/nTB2hxmRgkAFSiEgESOZkcRANKKsSVQSADpCUwNTwpctgl8RZOJCUOuLBKUNOFQBhRSRlMHnvUmrSlgIbzFzDrS4tt6DKCc1wOBCbKTpqaZtpbSSxhXFrR3iVqbaUmYlKsylR1ARal55AazZ87mCW2gCPiHwJH8rgCiojjFKluMIQwskNDexCGEhC80pdSpY3L/EYsOckV5+85Vbud6FH/KcESn+VUHpeeBqTE4fIoMLXDRSyrD4iIHMSeCSRcfZJBqF9RPerWMhAcDzemYgiFgc5iQPHQ0KZxlx0AqIBAlzScxIUsqbB8s6eunGjeFxpJzEjNcHjHLxkfu1L7pOZX3t8E8AnMvKuR9pJsennV7Z+Ig9CbfzSZPgPkabpypgTVoPvO5rnoPaoxWGjbytW0V6uj8NEGr8Vm6awpVemoppouyLHiyVcjfwNvnFVnEWnkZirjqMwKTxEVVblSBz424ix96h6mNOyrQdqiJ9Mj9n961RSqx1MAkR4HT19ctXkK/fofyqk8m+p5cjwvUjZTQtbUeP0oFJukIAtAkkkx+EzPgqOFGcJjS2UuAGWdUyQVsk7yP5km48J4UAfOfFLETvxlnWEiw5Tw8RRcuFKsybkHjfNCR6hafcGkhsZu1GECwnFNrBQv8AxIA+MiUueCx/uSedc72ighw702Tw/CKe+zGKQCrCuDMy6kqQCblo3UgfiQreHgqlDtLs9bOKcbKVHLlAKQcqhlSUqHQgg+dGmCdhWarzetlLrUVelRO2Zqjtd6N37ut+J/cVdSqL6xeOZ4DzNL20sajvFN5pUgArMbsnWDpYmBzvQTatIJLFjJ2GweZbjp4bg8Tr7U4yRQvs3s/usOgaEjMfE/2iioJpLDWEK3bPaLiIDQVIQpRypmTwGnT3oC0tRAzHMqBmVpJi56SaB9ptp4p3aykoLyMMlaUkgHu1BA3jMaEiKNIVPhSm7GJUb7d2ghrCtJcbDjb7qkuD7QASnKpHJQUTQPFN/R1rUsd9hMSpIEG15EoPBxOUeMeh7am0Gu9w2EdRmQptLmbihwrWoK8MoE9KpYPCKwCxh8QgPMYl2UkGRlASUut33VZjccY8yuTNIcbhwhZadUSwtTYZWnVKhnBIjqlKVJ6k0IxKFp3XLvJQsC4IW3nABP3t3idRFG14cMPZHD3zD7pcacT9mEoIc1tvSFDlQLGsqSnu9XEtHKvNNi7ugHiDCSPGg4N5ISod4YNipVza/eKCkH19COdT7Pdunh8NzaEWIBI56VQQoZ1ahGfSZ3+/ABjkc3ueVTYUGAYuCkkXG9lTa1Enk5jcxwHKf37VOaqtObw6x+/nVoivY0eTztTgjNaEVIoVETVAhm0VWSIWof6xfnY+/GrYAjz9qhxKYWk2N8p8Dp7x61Prrug/oP0XUkUsQiCR++IvzqF9E87/AKqPnpVvEJt1/SI+fvVN1UCb2BPomfzrzLLqF5zZv/yQvgQokDWwvH4gLj+Wp3Uc4+0THATqP5VEL/lWeVQ9ncb3jQKjvJ3SeMi6Vekf0mrjyLWTokQORMjKeYIztHwRS0GV2FK0TuuoPeNcw4n42/A5dONhxr21du965nS4lIUlvdUbpIbSCnTgQR5VG6L7p0yZSdZiW1eYGU9U0I2q02t1SgSjNlJSEiAopBVF9M01h1HWw7W5coew9mSlXMA+oqdK+Ztx6Dia9ilVkF8Ffb21u5bBB3zoOpnKfmfSlrsog4rENtKAIzBRMXUEkkqX95IKgkTqRyBqpt/aaHUuOEmQvKlPANgcOa1WT0AUeNOP8JNjQHH1iVQG5GieJSPDT24V5bl3zLUu2J0YAjTTlWmPxyWmnHFaNoUv+kE28xFSpVSl/FTbpwuAUUxncWhtM6feUeu6n3pksIFHM+ym08S86ovqWUhMwpIAzE+AmL04MXpd7K45x5kuOkElRCYEbqY/OaatiN53mx+IT4C59hSYjAo5slrFvuoyhLuGKmW3LhKh3YSUrI4yvQX4+I3ZOJUgjBYxrdSVrbkjMwtCiElEmS2QlRtwJOmhjH7NDmFW9hSrK9kccQlKC7JWFlUmSCABAmwJImqjG12sYktOiMUhkBDiozOBSZKFECCRM8jNuIpbNFQqUy59HfgpUpxaFSSEQnccT+GEmRbU0MfYKUhpUSlpO+Fc3bAdPhqxh8RAThsQClwId7tRE92czicpn7OUeGnSqOKQqCyoDMlpoT1KkmJ/mj0oeDimpY7xSt3dXBHg+iFDyNXtl/CQLqABJzakpRB62qg48JcXAlJdEc/rWr+gq5s9E5EpIITAkjUwRw5QfWts4aG1afvw/OiDutCsGuUJggylJkHWAP7+lFl39vlXsaLyefqLBDNaFN6lIqQYVRAISVA8gTfkeRqlyS3EdrexEyJtz+eo+VR4ljMm3Ee44/KrasC4kKJaWciSSIIMwY0/FGlNuFbQ80CQAHEpJB3SMydCDoQT7VDr9StOdb3+/gr0tBzj5HPScyQoaG/gQDI9qE7WcyMun7qFR59f3woy5h1IUtChEHMJ4gyD7zehO28J3rK0CxII8Zkjw4VFLDpFSyrFvsfhvq3VdUjWxgf+XoaNPCU8YJExrYDN4myVjqlXOqvZLDRhiCBKnCPS0HrYifxjlVr7UW1kcpEx5GSPBVC1izuSriBIOa28c0aRIzgD8K4cHRRpZ2uEh5YXAUIBtaYGnTjTW0RmbuSCQRN7QYJ8Uyg9UClrayT3yoAULQY1TlGX2ihCo6TsZUtAfdJGvnfreq3afHBtgji5ugzEDVR68B5mvdnlyFpB5GwtyMc6Ue2O0e9fUBdDe4I4md4+sir56laS+uCSELmDWiVLGW5JOUTa32j52Fd+7IbJ+jYNlviEgqP4jrXGOwmze/xrbdh9pzolJnKPOJ8I4V3+pdJclE2bVyz+MXaBCHWWVoDkILhG7AKlFImeMJPrXUY/YrhXbjDJxe0HV97O+G0pGX4W4SALzwJ86LUeDIhvZbYSyiEhMpBy2tmvFvGmPsvhC46QDl3F70TlKklIPqoUGIolhHFIwj60TmJZQIEkErzT/sA8SKVwMCWKcXsppoIkEKVKZAZUAm+Za94yog5tZsICYqttVtspxGIw5ygpKHWx/luDKqU9N3gI1I4ijTzjTzTTGPyfXCWnC4hSkquEpJ4qgfF8JNjSTtVDuzjiFKBK1LU5P+W4gqcUAOQtBm4I9Vy2OQBVjPpKU5lTiAxM2AcCk8eFpHry0ouKKkFBBz92zmJ1mxgz1FZ2mAnv8QycgLKQEDVClKZIAiwhFyPHhUb2Iz5rnvSlnN/Tmty+L50NhUYdcA71YyjKX0i3xQ43y4RAqw0vKsJTlkKVlMfb7x7MD5fKq2I0cUEgd2cVYn4oKR8k1YJhSxNwp1UpGrqlux849K04Y9jtwhAEwIiRwmDNMOOYyL0gEAgeNL+xxmSmAdSk8LjU+p9qc+0WEjulAGFI4mdDp716OjP/AGRX0I9SHgfqAqMbNxJQ2oIStxWQOZW4zKOZIKRmIEgEHXSaFZak7IYrM/iGyCACY3gcoKikhPE/CPQV3XyajFLzN6SK7mxja2q5LZVh3QlYAWorb+pOYpIWAqSRZRyzZXQ0cRh0xcTob8uR+dDmmm8sSogGTcSSbEGOEUUZcBjjcp8Rw/KvMLgL2r2HnCXUiC3mSqOKFXE84UB6muY7YxfcFvMLLcS2egy6x0MehrtywFIKVCZBB8R/6rgv8SMUkhsi2ZSlaJ4CPGb0YDLrTIRAvqowOGsjyuR5VTxSCOQhI01Ek/3/AKRVwL3BmIKigGbwTABPnYx0qPFAEGOYTxkRH9vem8Cwc4Zk6QkzHAE70csqoXbgo0vY9SO8MkINpTKrKgZhppM0wrWAFDXkDx5jzRI8QKXNrEB0gpzWTvT8Qypg+MRQBIc28R9HwzuIklShkQCNFSRI8Tfpk8aQjMiLqNwPxHnTL27xqUlrDoACGxmIB4mYHpf/AFUs4TMo5UiVKm/IG0dBxPgabq79vkL09rOs/wAH9jBKFvAA/wCWFH7RHxEdJkV0YelBuyezBhsGy0BEJBPOTzovmpkFSBbyV9q7RDDDjqtG0KX4lIJAHiYFfO/ZDBqcxYWsHdCnCSCJVw16qmuwfxU259GwFhJdcSgCYsJUr/iPWkHsZiS8HHFCIISLk9Tr5UrVeQ4IYVGmzs/jUMsJS4gKQ+XM85coQkIEqzWKZURFyeF6UDrTgjZSvo7D2VLiUIO6oLIQSoqDuRAlw70RaInwDgYzG3dgBAadYDX0dpAM5SteVJUqATIymdeEmknD7XXisG4xilbqVd2lZVK5y/aJ4iUgHjMHSmva3aY4Z1xBbSls5itIczrUAkDvEIG62IAGXw1maS+0ez2hh1fR5LTpUuAbDvFNCwNwkZDbUE0tmLzAmKPcuYtZEpCWQm9inMlE8gYSRUGNSpDi12GbuQB92EkAa6RHrUmKxn0gYltVk96QkjjvOFAjplPiKhx2KSH3yZKe8aA1iMpEga6oFYEYdfTJ1IzYkqJ55dD4lE+dEMK+rvt/KElRdtEyXGynrcue1BMQ2U2V8K1Ygq9EHhxsR5UQwq4MalSjBOmVKGFEjlJBrjRs7P4sW1VBBUCY+JIWrwjNXQO0T+ZtnQwCJHGMoJ+R865jstwZpBKjKFHgd5DcfIin5/EZmEEmTJ+0DAIHKw0FulVabqcBEsxkgekXHiPnQLsnjMuN6LzpgAHU5hrwEaijDrlJ2CfyOtqtZSTfTzHGxp3XL4ff7AdK9/Y7Kw4vMYbgcDkSEq4aj4p68atNuqjfGQkaExccQBbgKEIXvJXnQAQLHPmPhAgedWWN0kBYJn4UyFCeea3IV5vBaE/pAuQZghWvqPQe9cc/iR2eT3ytd1wKASbd28U6W4Lt0rrbbhERm5fEnpA/4+9KXbjCSWVwbyyqSki+8jTwV/VRIFinirG14jhEjW9VXFSrnKifGB+f51adMnhqeMaDX8qorVbllB97j2/40/kSyk+gwDpJ15XkH1+dL+1CvvVZYAtAkW3Ra/KmJ5M5QdAnzE8PK/8ASKWdpx3qp1tx/CKxo5Mg2pjC644s6rWfIDh+XlRv+HmzS/jUI+z8SzH2RokeJv5Urg8uXzrrX8Gdj5UvPmN4hKTHAcuPA+tcl3PJzwjp08qwT5En1rTNWQaqEnLv4xJU86y0FJCW0lZ1upZgeiU+9UOymD7rDpTrJUoxxkx5WApZ7c7cW9tHEFtasveFCADaEQgR4kU6YdGRCU/dAHjA1qPUdspgiZRpj2f2lcYx7rCczjYUhstiYaDbYSp2TYCEqJA1igWy2M7zaNJUkeUifai+0Ozb7Tzr7D57t3OtTagMpWpJs4dC3fjyANazCLtTgcO7h3MThAFF9OozXkoKilM7qsqDIiZPWkprHdy3hggEhwCU8cy3nE5uhAQPGrzm2nGUledtxKVJR3baQhsCFTlhIGbd1jhFQ7UbS64y6mwSpDkGxygFY8DKp6zSmavNAFzBfVqLSp7xxsiCYiHASDwEqHUVnHnO48iAnu3ss8ISpWX2B+dUdj4wNsb8wp0p0mIbSSI6lV6mewpzuHNGZ0LMag78gdJMURxqACkzdSnMSlM6DdEf8zUThOTW7cBI8WRI9qnSvNcCAk4keJ7vLrxjKn1qJreSI+KAs+Pcrgx4n2rDRj2WbrNgDERySVp/SnrCuyxBBuqQMsAa+51nrXOtmg98Y0LaT0knN6wr3p42NifqlCRKgJuSSREwPsgAA+SudN2UJeTFrLkvoSuikvGIyqUORUPe1OK3KSFu5isn7xPrVnXbRXqT9Lu2dV2Y6HcO0tSnUkgGUneMi83uNaKFCM2bMuSDa2TzHhSf2SxaDhw24i0rtJCjkGedJG6RoL1fR2jwS8OXgMzTKkIn6yUFcZfsZiDIvFprybWx6Ie75F7sjLrurtPDofa1D9vsJcw7iQWQoCRuKkEbwA5ExrpeoxtbvksONOHu1qzDdAOWFJsFQScx+E8q0+lO7kuGA8qYKPgIVlIvqZG7pauU6O7RMeNp1zJzW4TVHFakAckx6GPyoi8yEuLbB+BcDT4ZzJ0qjjQATExmMeESKqWxOyk6q6jyETz/AGY9TS5tFP1h3ZsnnPwimFa8wJI+JWnzj39KA7ZI75Un7v8AxFaCBigyANTAHibD3r6L7J7LGHwjTcXCQTzkj/1XEuxWyfpONaTNgrMZE7o08+Nd/K41/t/aj0lyDN8EmbzqrtPGhplxz7iFGOoFveKsTSb/ABX2qWdnlIMKeWlsHoN5RHkmPOnSwgFucvwWxU98glSicwJmIJmTPnTolyknslmU6pSiSEptJJuT18DTg2qoHuVLYKbJeyLW5/8AU2656NqA/wByhVXsT2wU20tt9RUy3lhRGYozLSkJHEouTeYgxyq/sbAd82+gkpC2wiRwzLCuOv8Ah0rvbIdwSHUut587iAmCcrkBapTF7WERN/OmSAt2Fe22yYZBwqU5FHvFBJEKSRYojUamPxGKUsZjlN4njl7qVDnkaEROh3dfGjGJ265h+6S4kQsKKm0gAol1YBTFtEyRxmh+39n5lrcB3ghxJGskgpt1/SlhfVFPEnvENqaAMOFZtck5AZHMBHvVbC4mA4Vad9lHIZsxv0JAqvs59Q7tCdFKVImNVJE+IipX0jJu8XUqPK1vz0rTiwbd2mbF14nndIVF9L1Hh7rQU2Qruk+UKFYbXfMoz9c6B5f2VXsKYCM32UNHwV3ih+VcaFtkvXSB8KkK9EhsJ9iab9m4kCQSkSk2ymQkWN9DMfOkjZVigK1SAAPFFx/snypu2a7mgTr8Umw5W5GTNbP+L3Mh/J7FsvGlFB3j1ANNgTSpiU5XSOqh7mK9Hr/FGEl+3RB0VqUov93G7s/jErUysKVnRlChlkEpZKCM2awKSm0apFX9m4GPpDWZW+3ljIAJQokEXuYVEWmJtS32S2hlzJLjiQFpUEJBKVTY5oUBwF4p0xG1FofSlTjuRWSERKI0AmbCZOlq8ZxSft+8HrKRQwzWbD2Jlp4uJKkhGUOapBk2kn16VYdwuYrSkpuQ6gZiYnWIGkfIVOxj1qdW04pbsZgEugFufi+9J4cBpU6XMuQkYQRYlK02HBLZBi4BlPXrWOKs62LG3WcmJS4CPrBMD7wm8RxIV6UHxCrAGbBUxyN0x701doWVLw65+j52iFbh3gAfhTxCiZtx8qUsW5IJAtlCfzHsdap03gRPcpIVdI14z5W8L8OtLu11gvKseHH8IimNxWVXkJ+R/Xypcx894bxp8hTAB8/g5sjdcxChruJPHrH74100KPj86B9kNnDD4RpsCDlCjzlQ/SKMzVEFSEydszbhY/vhxrmX8XAp5xloKADaVLNjcrMD2T710yJrgvbbtAtzHYgpUMiVlCbA2RCfyodXYKG+S32dwvdoVKpvAPTkJ6knzo+hfKhOzGyGkTqQCfE3okg8KkW5Q9i1tTa68Ng0raVlWrEE8wpLbYEKHES7pV7CdpU4xoTurKSCAb2spbZ1iTE62pd7cNq7jCwlXdhKlKUIMLccUYPLdSm5oRicU002wQFl1tpJAkhIUta3EzF5gifSjllALDJts4JScQwmCpA7psLOpOaTm5Ekk1RGPIcxBUSUgBUD7ynECR5KJ6xTA9tT61TahC0q3SRZZSATHUKBMdLUsbSw3dpeIMhwt+IhRJn0F6D1CJxhEuOtKBAGYHSypWDPj+lUMM7lbnUl6J4jdB+ZqZl0zh25spsa8Cpx0z6VE5BQnKNXAvxkJFvSuOJm0wpoakvqJHiAPmDWiVZm5OqkpEdEvf8Air1rTCuQZ498QOXEj3rZCso/lacPo7PyJrjgjgknO2Tc5jPgO9Sk+o96atmqhRtIIiLTIiI8dKUGHihf+of7nSFCfFdM+EdvA/Q9SPDXyomr02DtNBdViRIN+GnlSxtnddJ/EDpzFMw1NrGCPAgEUC7QI3wdJAv4E16Gt4+li/KvwRaXh6mS9fya9msUUPEB0s5kkZ76gyBYHlT+/tdSW2yh8pSbSEkhRiJ0nSa5lgXih9tW78Q+IApEiCTNtCa6Fh8SoMq/wFKBj4EqbAMaQN1WtxzryJOmmepHNotYnbhSpB75QbKQQiCUlOvLQmDUrrKt8Bhkp+JNxClaHMCqxgKvbU1SVtpQaDgGGnNCpbSWxxCUgjdNxIrySFltYaLqinKpbajlA+EykC4urXw4UFhUXC0qSSyyQtG+SoSVjQGFSpMxcfka5/iWShSmj8SFxqDYaQRY2i/WnHuQE2wrktqlA7xV7yVJMXG6kx4HnS72gweR8KDZbQrxgqHxG+hExHDKabB5oXNYBGIvmVHHj8v3zpc2kQHFA5rR/wARTI4N2DqVfv8AWl7aeYOqEEgRGmmURTxJ9AEjQj16cqyR19a1zVpHK3yqsQQ7T2mGWXHSCMiFK8SBYDxMCvnVrCrUsSDvKEkjmb12j+Iu1QzhMqiB3qwmb6DePyHrXMsBiEuODKZi5sdPPrU+q80N01gYWRPlVxuwkcqp4XXnRXBYfO4hH3loT5FQn2pER0izidptB9WEJ32wlEKFl5UJCo53m1AdrbMWlYWwlBkoSoFIK0pBCQpBPJNoPM0r7ZxJxOOJGrrsj/W5b2Io5gO1KnXFoWiASvKoA5QBJ3p0sNaKWAI09wMMeTiFuEyYeVrpmC4H+6ssY3MhWciywgE/akEweEwnzq/jMCmVLAhSklPQkkXPkDS/iBDEEQS8qR/KhP8A31m5uxeUz9c2oDdQmI5ZEKPpVHCO5WkdXFDrZLce5qdrFGQg65AQf/xgmfKb1E82AlAHBwk9J7sflXGkjZy5eYfSo/In1qNp2UkfaIcTfkRH5+1atqgKPEOwPPMfmKwG4iNfrf8AgD+tccEJkqToVKJB5EBpYHqaZcMrpm0EcYOpHW/vSiBmRbWFEkcDkB/6RTSw9EG/S8Hx9DNGsxaAl8SYxYVUkzOgN+NzPvbyoR2kask/zD2ojgV31kRA8LET1qt2mTLB6EH51bpeLpGvX/jsl1F29Sn+7UK+JNdI2TjlrhamsqVJSobyyFcYki1uVc1V8KfKmjsztZj6pBcPem2Uix1sDN7R6V5M/hPShuM7eICgucNlEZikqWQtWsE6ggEaa2qFagWjKVsBN9wkkmIUbxqbnlrUCHMM27l7wBxUJyZdSuTGvISDxrfCv4dLhS05LgOUp7tIKTEweZBj1oLf3DpfYyotqWN9360QNIiQJF91W7oOJ60K2y22pkKBcJb3RMdSc1+RIB6X0oqpx3KQXG5m5GSIjLBtb5+lZddWoqHeJhaYSN2ROs2uN3W+s1ylTMatCdE5BHAg+It+nrS3tQS6qTy68BTCsZFqSSLDXUbpj9DQLaCPrDbgnn90cqrJjvKXQfHlWQqsV6qic5T/ABg2lmfZZBs2jOR+JZ/7Uj1pe7MN2WrnCfz/ADr1eqbU3Y+Az4FNF9npUHAR9kLV6IIH+5Qr1epcRrE5ewlYfFJd+JpGZebinIhSgFeYF9KF4FxxzMtROVDbhJFkg5MsQOO8K9XqOQtGdmY7KlQUSUJKQnmM2Yny3dOtb7SbDiRB5lJGl4/7R6V6vULRq2KeIs8ro3H/AOmPnWrLu6mTfMQPLLA969Xq448oQg9XUH2VNbNmL67zifb+/tXq9XGm+GVlUE23g37pINMGDEpAJMFIE+Qv++dZr1Mhsxc8Neocwjs5Ta5MxpJToOlvatNvrlr/AFD86xXqr6TPTanv/SJepddRD2/sWEHc8CaI7EdfsGGGnYWCsqSkrTMDdJIjQ+dYr1eXN1Fs9OKuQy7XZxJdzYbDtODKk5ilGbPmG7JII3RIPA1vjsNiO+C2GUKQSklUNhRm6xeDmCRIPlXq9U64HO8keIeaGIUyW3pcE5g4oIMgrATHwXRltEE8jVdjbiO5S4GXhlVlCSVFQhGYE2lQufQjlXq9RIxg7boAcVlSQEmLzvWFwTwII96W9qCHVb0fDz+6K9Xqpg7imTTVSZ//2Q=="/>
          <p:cNvSpPr>
            <a:spLocks noChangeAspect="1" noChangeArrowheads="1"/>
          </p:cNvSpPr>
          <p:nvPr/>
        </p:nvSpPr>
        <p:spPr bwMode="auto">
          <a:xfrm>
            <a:off x="63500" y="-1141413"/>
            <a:ext cx="1933575" cy="236220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8442" name="Picture 10" descr="http://t3.gstatic.com/images?q=tbn:ANd9GcQR4KzmNgf6SWJ4GVT2fxarJk-jistCCmt_tuLNyz8WrPesn2iLeA"/>
          <p:cNvPicPr>
            <a:picLocks noChangeAspect="1" noChangeArrowheads="1"/>
          </p:cNvPicPr>
          <p:nvPr/>
        </p:nvPicPr>
        <p:blipFill>
          <a:blip r:embed="rId2" cstate="print"/>
          <a:srcRect/>
          <a:stretch>
            <a:fillRect/>
          </a:stretch>
        </p:blipFill>
        <p:spPr bwMode="auto">
          <a:xfrm>
            <a:off x="6372200" y="548680"/>
            <a:ext cx="2376264" cy="578621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4906888" cy="6048672"/>
          </a:xfrm>
          <a:solidFill>
            <a:srgbClr val="FFFF00"/>
          </a:solidFill>
        </p:spPr>
        <p:txBody>
          <a:bodyPr>
            <a:normAutofit fontScale="92500" lnSpcReduction="20000"/>
          </a:bodyPr>
          <a:lstStyle/>
          <a:p>
            <a:pPr algn="ctr"/>
            <a:r>
              <a:rPr lang="es-CO" dirty="0" smtClean="0"/>
              <a:t>Los hombres continuarán levantando costosos edificios que valen millones; </a:t>
            </a:r>
            <a:r>
              <a:rPr lang="es-CO" u="sng" dirty="0" smtClean="0">
                <a:solidFill>
                  <a:srgbClr val="0070C0"/>
                </a:solidFill>
              </a:rPr>
              <a:t>se dará especial atención a su belleza arquitectónica y a la firmeza y solidez con que son construidos. </a:t>
            </a:r>
          </a:p>
          <a:p>
            <a:endParaRPr lang="es-CO" dirty="0" smtClean="0"/>
          </a:p>
          <a:p>
            <a:pPr algn="ctr"/>
            <a:r>
              <a:rPr lang="es-CO" dirty="0" smtClean="0">
                <a:solidFill>
                  <a:srgbClr val="0070C0"/>
                </a:solidFill>
              </a:rPr>
              <a:t>Pero el Señor me ha hecho saber que pesar de su insólita fineza y su costosa impotencia esos edificios correrán la misma suerte del templo de Jerusalem.-</a:t>
            </a:r>
            <a:r>
              <a:rPr lang="es-CO" dirty="0" smtClean="0">
                <a:solidFill>
                  <a:srgbClr val="FF0000"/>
                </a:solidFill>
              </a:rPr>
              <a:t>5CBA 1074 (1906.)</a:t>
            </a:r>
          </a:p>
          <a:p>
            <a:endParaRPr lang="es-CO" dirty="0"/>
          </a:p>
        </p:txBody>
      </p:sp>
      <p:pic>
        <p:nvPicPr>
          <p:cNvPr id="44034" name="Picture 2" descr="http://t1.gstatic.com/images?q=tbn:ANd9GcTLNGrpmrUDRlJ-zoOxb60Ntl7kdl-Vd0bD6ob_2bAUBy51pur9-A"/>
          <p:cNvPicPr>
            <a:picLocks noChangeAspect="1" noChangeArrowheads="1"/>
          </p:cNvPicPr>
          <p:nvPr/>
        </p:nvPicPr>
        <p:blipFill>
          <a:blip r:embed="rId2" cstate="print"/>
          <a:srcRect/>
          <a:stretch>
            <a:fillRect/>
          </a:stretch>
        </p:blipFill>
        <p:spPr bwMode="auto">
          <a:xfrm>
            <a:off x="5436096" y="332656"/>
            <a:ext cx="3456384" cy="59766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648072"/>
          </a:xfrm>
          <a:solidFill>
            <a:srgbClr val="FFFF00"/>
          </a:solidFill>
        </p:spPr>
        <p:txBody>
          <a:bodyPr>
            <a:normAutofit/>
          </a:bodyPr>
          <a:lstStyle/>
          <a:p>
            <a:pPr>
              <a:buNone/>
            </a:pPr>
            <a:r>
              <a:rPr lang="es-CO" dirty="0" smtClean="0">
                <a:latin typeface="Algerian" pitchFamily="82" charset="0"/>
              </a:rPr>
              <a:t>               La ciudad de Nueva York </a:t>
            </a:r>
          </a:p>
        </p:txBody>
      </p:sp>
      <p:sp>
        <p:nvSpPr>
          <p:cNvPr id="4" name="3 Rectángulo"/>
          <p:cNvSpPr/>
          <p:nvPr/>
        </p:nvSpPr>
        <p:spPr>
          <a:xfrm>
            <a:off x="0" y="1340768"/>
            <a:ext cx="4788024" cy="5539978"/>
          </a:xfrm>
          <a:prstGeom prst="rect">
            <a:avLst/>
          </a:prstGeom>
        </p:spPr>
        <p:txBody>
          <a:bodyPr wrap="square">
            <a:spAutoFit/>
          </a:bodyPr>
          <a:lstStyle/>
          <a:p>
            <a:pPr algn="ctr"/>
            <a:r>
              <a:rPr lang="es-CO" sz="2800" dirty="0" smtClean="0"/>
              <a:t>Dios no ha ejecutado su ira sin misericordia. Todavía se extiende su mano. </a:t>
            </a:r>
            <a:r>
              <a:rPr lang="es-CO" sz="2800" dirty="0" smtClean="0">
                <a:solidFill>
                  <a:srgbClr val="0070C0"/>
                </a:solidFill>
              </a:rPr>
              <a:t>Debe darse su mensaje en el Gran Nueva York</a:t>
            </a:r>
            <a:r>
              <a:rPr lang="es-CO" sz="2800" dirty="0" smtClean="0"/>
              <a:t>. </a:t>
            </a:r>
          </a:p>
          <a:p>
            <a:pPr algn="ctr"/>
            <a:endParaRPr lang="es-CO" sz="2800" dirty="0" smtClean="0"/>
          </a:p>
          <a:p>
            <a:pPr algn="ctr"/>
            <a:r>
              <a:rPr lang="es-CO" sz="2800" dirty="0" smtClean="0"/>
              <a:t>La gente debe ver cómo Dios, por un toque de su mano, puede destruir las propiedades que han reunido para enfrentar el último gran día.-</a:t>
            </a:r>
            <a:r>
              <a:rPr lang="es-CO" sz="2800" dirty="0" smtClean="0">
                <a:solidFill>
                  <a:srgbClr val="FF0000"/>
                </a:solidFill>
              </a:rPr>
              <a:t>3MR 310- 311(1902). </a:t>
            </a:r>
          </a:p>
          <a:p>
            <a:endParaRPr lang="es-CO" dirty="0"/>
          </a:p>
        </p:txBody>
      </p:sp>
      <p:pic>
        <p:nvPicPr>
          <p:cNvPr id="17410" name="Picture 2" descr="http://t1.gstatic.com/images?q=tbn:ANd9GcToE8skfTlSVzi1wshBuBAI0axcO6kMHcAB6ZuACfCrcYZGc7mU"/>
          <p:cNvPicPr>
            <a:picLocks noChangeAspect="1" noChangeArrowheads="1"/>
          </p:cNvPicPr>
          <p:nvPr/>
        </p:nvPicPr>
        <p:blipFill>
          <a:blip r:embed="rId2" cstate="print"/>
          <a:srcRect/>
          <a:stretch>
            <a:fillRect/>
          </a:stretch>
        </p:blipFill>
        <p:spPr bwMode="auto">
          <a:xfrm>
            <a:off x="5076056" y="1340768"/>
            <a:ext cx="3744416" cy="496855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4">
                                            <p:txEl>
                                              <p:pRg st="0" end="0"/>
                                            </p:txEl>
                                          </p:spTgt>
                                        </p:tgtEl>
                                        <p:attrNameLst>
                                          <p:attrName>style.visibility</p:attrName>
                                        </p:attrNameLst>
                                      </p:cBhvr>
                                      <p:to>
                                        <p:strVal val="visible"/>
                                      </p:to>
                                    </p:set>
                                    <p:anim to="" calcmode="lin" valueType="num">
                                      <p:cBhvr>
                                        <p:cTn id="17" dur="1" fill="hold"/>
                                        <p:tgtEl>
                                          <p:spTgt spid="4">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43" presetClass="entr" presetSubtype="0" fill="hold" nodeType="clickEffect">
                                  <p:stCondLst>
                                    <p:cond delay="0"/>
                                  </p:stCondLst>
                                  <p:childTnLst>
                                    <p:set>
                                      <p:cBhvr>
                                        <p:cTn id="21" dur="1" fill="hold">
                                          <p:stCondLst>
                                            <p:cond delay="0"/>
                                          </p:stCondLst>
                                        </p:cTn>
                                        <p:tgtEl>
                                          <p:spTgt spid="4">
                                            <p:txEl>
                                              <p:pRg st="2" end="2"/>
                                            </p:txEl>
                                          </p:spTgt>
                                        </p:tgtEl>
                                        <p:attrNameLst>
                                          <p:attrName>style.visibility</p:attrName>
                                        </p:attrNameLst>
                                      </p:cBhvr>
                                      <p:to>
                                        <p:strVal val="visible"/>
                                      </p:to>
                                    </p:set>
                                    <p:animEffect transition="in" filter="fade">
                                      <p:cBhvr>
                                        <p:cTn id="22" dur="100"/>
                                        <p:tgtEl>
                                          <p:spTgt spid="4">
                                            <p:txEl>
                                              <p:pRg st="2" end="2"/>
                                            </p:txEl>
                                          </p:spTgt>
                                        </p:tgtEl>
                                      </p:cBhvr>
                                    </p:animEffect>
                                    <p:anim calcmode="lin" valueType="num">
                                      <p:cBhvr>
                                        <p:cTn id="23"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4"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25"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6"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uiExpand="1" build="allAtOnce"/>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148064" cy="6309320"/>
          </a:xfrm>
          <a:solidFill>
            <a:srgbClr val="FFC000"/>
          </a:solidFill>
        </p:spPr>
        <p:txBody>
          <a:bodyPr>
            <a:normAutofit/>
          </a:bodyPr>
          <a:lstStyle/>
          <a:p>
            <a:pPr algn="ctr">
              <a:buNone/>
            </a:pPr>
            <a:r>
              <a:rPr lang="es-CO" dirty="0" smtClean="0"/>
              <a:t>   </a:t>
            </a:r>
          </a:p>
          <a:p>
            <a:pPr algn="ctr">
              <a:buNone/>
            </a:pPr>
            <a:r>
              <a:rPr lang="es-CO" dirty="0" smtClean="0"/>
              <a:t> Nota: Nueva York es la tercera aglomeración urbana más grande del mundo por cantidad de habitantes, después de las de Tokio y México D.F.  </a:t>
            </a:r>
            <a:r>
              <a:rPr lang="es-CO" dirty="0" smtClean="0">
                <a:solidFill>
                  <a:srgbClr val="0070C0"/>
                </a:solidFill>
              </a:rPr>
              <a:t>Cuenta con más de 8,2 millones de neoyorquinos</a:t>
            </a:r>
            <a:r>
              <a:rPr lang="es-CO" dirty="0" smtClean="0"/>
              <a:t> en un área urbana de 830 km², </a:t>
            </a:r>
            <a:endParaRPr lang="es-CO" dirty="0"/>
          </a:p>
        </p:txBody>
      </p:sp>
      <p:pic>
        <p:nvPicPr>
          <p:cNvPr id="1026" name="Picture 2" descr="http://t1.gstatic.com/images?q=tbn:ANd9GcQaReOdeoo5B8gH874sgRK7s8bv6a6cVN5-T0xWUsPyby7ndAor"/>
          <p:cNvPicPr>
            <a:picLocks noChangeAspect="1" noChangeArrowheads="1"/>
          </p:cNvPicPr>
          <p:nvPr/>
        </p:nvPicPr>
        <p:blipFill>
          <a:blip r:embed="rId2" cstate="print"/>
          <a:srcRect/>
          <a:stretch>
            <a:fillRect/>
          </a:stretch>
        </p:blipFill>
        <p:spPr bwMode="auto">
          <a:xfrm>
            <a:off x="5364088" y="980728"/>
            <a:ext cx="3528392" cy="518457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6588224" cy="3600400"/>
          </a:xfrm>
        </p:spPr>
        <p:txBody>
          <a:bodyPr>
            <a:normAutofit fontScale="92500" lnSpcReduction="20000"/>
          </a:bodyPr>
          <a:lstStyle/>
          <a:p>
            <a:pPr>
              <a:buNone/>
            </a:pPr>
            <a:r>
              <a:rPr lang="es-CO" dirty="0" smtClean="0"/>
              <a:t>     Dice la sierva del Seños: “No tengo luz en particular respecto a lo que viene sobre Nueva York; </a:t>
            </a:r>
            <a:r>
              <a:rPr lang="es-CO" dirty="0" smtClean="0">
                <a:solidFill>
                  <a:srgbClr val="0070C0"/>
                </a:solidFill>
              </a:rPr>
              <a:t>sólo sé que un día los grandes edificios serán derribados por el poder trastornador de Dios</a:t>
            </a:r>
            <a:r>
              <a:rPr lang="es-CO" dirty="0" smtClean="0"/>
              <a:t>... La muerte llegará a todas partes. </a:t>
            </a:r>
            <a:r>
              <a:rPr lang="es-CO" dirty="0" smtClean="0">
                <a:solidFill>
                  <a:srgbClr val="0070C0"/>
                </a:solidFill>
              </a:rPr>
              <a:t>Esta es la razón por la cual me siento tan ansiosa de que nuestras ciudades sean amonestadas</a:t>
            </a:r>
            <a:r>
              <a:rPr lang="es-CO" dirty="0" smtClean="0"/>
              <a:t>.-</a:t>
            </a:r>
            <a:r>
              <a:rPr lang="es-CO" dirty="0" smtClean="0">
                <a:solidFill>
                  <a:srgbClr val="FF0000"/>
                </a:solidFill>
              </a:rPr>
              <a:t>RH Julio 5, 1906</a:t>
            </a:r>
            <a:r>
              <a:rPr lang="es-CO" dirty="0" smtClean="0"/>
              <a:t>. </a:t>
            </a:r>
          </a:p>
          <a:p>
            <a:endParaRPr lang="es-CO" dirty="0"/>
          </a:p>
        </p:txBody>
      </p:sp>
      <p:sp>
        <p:nvSpPr>
          <p:cNvPr id="4" name="3 Rectángulo"/>
          <p:cNvSpPr/>
          <p:nvPr/>
        </p:nvSpPr>
        <p:spPr>
          <a:xfrm>
            <a:off x="323528" y="4509120"/>
            <a:ext cx="8568952" cy="2246769"/>
          </a:xfrm>
          <a:prstGeom prst="rect">
            <a:avLst/>
          </a:prstGeom>
        </p:spPr>
        <p:txBody>
          <a:bodyPr wrap="square">
            <a:spAutoFit/>
          </a:bodyPr>
          <a:lstStyle/>
          <a:p>
            <a:r>
              <a:rPr lang="es-CO" sz="2800" dirty="0" smtClean="0"/>
              <a:t>Estando en Nueva York en cierta ocasión, se me hizo contemplar una noche los edificios que, piso tras piso, se elevaban hacia el cielo. </a:t>
            </a:r>
            <a:r>
              <a:rPr lang="es-CO" sz="2800" u="sng" dirty="0" smtClean="0">
                <a:solidFill>
                  <a:srgbClr val="0070C0"/>
                </a:solidFill>
              </a:rPr>
              <a:t>Esos inmuebles que eran la gloria de sus propietarios y constructores eran garantizados incombustibles... </a:t>
            </a:r>
          </a:p>
        </p:txBody>
      </p:sp>
      <p:pic>
        <p:nvPicPr>
          <p:cNvPr id="19458" name="Picture 2" descr="http://t0.gstatic.com/images?q=tbn:ANd9GcSLQcB-gzfzeQ_R7wpvoAfoPyD6ACo8nYjXiSLpMi4LSoLZ0ghG"/>
          <p:cNvPicPr>
            <a:picLocks noChangeAspect="1" noChangeArrowheads="1"/>
          </p:cNvPicPr>
          <p:nvPr/>
        </p:nvPicPr>
        <p:blipFill>
          <a:blip r:embed="rId2" cstate="print"/>
          <a:srcRect/>
          <a:stretch>
            <a:fillRect/>
          </a:stretch>
        </p:blipFill>
        <p:spPr bwMode="auto">
          <a:xfrm>
            <a:off x="6588224" y="332656"/>
            <a:ext cx="2555776" cy="39604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nodeType="clickEffect">
                                  <p:stCondLst>
                                    <p:cond delay="0"/>
                                  </p:stCondLst>
                                  <p:childTnLst>
                                    <p:set>
                                      <p:cBhvr>
                                        <p:cTn id="11" dur="1" fill="hold">
                                          <p:stCondLst>
                                            <p:cond delay="0"/>
                                          </p:stCondLst>
                                        </p:cTn>
                                        <p:tgtEl>
                                          <p:spTgt spid="19458"/>
                                        </p:tgtEl>
                                        <p:attrNameLst>
                                          <p:attrName>style.visibility</p:attrName>
                                        </p:attrNameLst>
                                      </p:cBhvr>
                                      <p:to>
                                        <p:strVal val="visible"/>
                                      </p:to>
                                    </p:set>
                                    <p:anim calcmode="lin" valueType="num">
                                      <p:cBhvr>
                                        <p:cTn id="12" dur="1000" fill="hold"/>
                                        <p:tgtEl>
                                          <p:spTgt spid="19458"/>
                                        </p:tgtEl>
                                        <p:attrNameLst>
                                          <p:attrName>ppt_w</p:attrName>
                                        </p:attrNameLst>
                                      </p:cBhvr>
                                      <p:tavLst>
                                        <p:tav tm="0">
                                          <p:val>
                                            <p:strVal val="#ppt_w*0.70"/>
                                          </p:val>
                                        </p:tav>
                                        <p:tav tm="100000">
                                          <p:val>
                                            <p:strVal val="#ppt_w"/>
                                          </p:val>
                                        </p:tav>
                                      </p:tavLst>
                                    </p:anim>
                                    <p:anim calcmode="lin" valueType="num">
                                      <p:cBhvr>
                                        <p:cTn id="13" dur="1000" fill="hold"/>
                                        <p:tgtEl>
                                          <p:spTgt spid="19458"/>
                                        </p:tgtEl>
                                        <p:attrNameLst>
                                          <p:attrName>ppt_h</p:attrName>
                                        </p:attrNameLst>
                                      </p:cBhvr>
                                      <p:tavLst>
                                        <p:tav tm="0">
                                          <p:val>
                                            <p:strVal val="#ppt_h"/>
                                          </p:val>
                                        </p:tav>
                                        <p:tav tm="100000">
                                          <p:val>
                                            <p:strVal val="#ppt_h"/>
                                          </p:val>
                                        </p:tav>
                                      </p:tavLst>
                                    </p:anim>
                                    <p:animEffect transition="in" filter="fade">
                                      <p:cBhvr>
                                        <p:cTn id="14" dur="1000"/>
                                        <p:tgtEl>
                                          <p:spTgt spid="19458"/>
                                        </p:tgtEl>
                                      </p:cBhvr>
                                    </p:animEffect>
                                  </p:childTnLst>
                                </p:cTn>
                              </p:par>
                            </p:childTnLst>
                          </p:cTn>
                        </p:par>
                      </p:childTnLst>
                    </p:cTn>
                  </p:par>
                  <p:par>
                    <p:cTn id="15" fill="hold">
                      <p:stCondLst>
                        <p:cond delay="indefinite"/>
                      </p:stCondLst>
                      <p:childTnLst>
                        <p:par>
                          <p:cTn id="16" fill="hold">
                            <p:stCondLst>
                              <p:cond delay="0"/>
                            </p:stCondLst>
                            <p:childTnLst>
                              <p:par>
                                <p:cTn id="17" presetID="43"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
                                        <p:tgtEl>
                                          <p:spTgt spid="4"/>
                                        </p:tgtEl>
                                      </p:cBhvr>
                                    </p:animEffect>
                                    <p:anim calcmode="lin" valueType="num">
                                      <p:cBhvr>
                                        <p:cTn id="20" dur="400" fill="hold"/>
                                        <p:tgtEl>
                                          <p:spTgt spid="4"/>
                                        </p:tgtEl>
                                        <p:attrNameLst>
                                          <p:attrName>ppt_x</p:attrName>
                                        </p:attrNameLst>
                                      </p:cBhvr>
                                      <p:tavLst>
                                        <p:tav tm="0">
                                          <p:val>
                                            <p:strVal val="#ppt_x"/>
                                          </p:val>
                                        </p:tav>
                                        <p:tav tm="100000">
                                          <p:val>
                                            <p:strVal val="#ppt_x"/>
                                          </p:val>
                                        </p:tav>
                                      </p:tavLst>
                                    </p:anim>
                                    <p:anim calcmode="lin" valueType="num">
                                      <p:cBhvr>
                                        <p:cTn id="21" dur="400" fill="hold"/>
                                        <p:tgtEl>
                                          <p:spTgt spid="4"/>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076056" cy="6525344"/>
          </a:xfrm>
        </p:spPr>
        <p:txBody>
          <a:bodyPr>
            <a:normAutofit lnSpcReduction="10000"/>
          </a:bodyPr>
          <a:lstStyle/>
          <a:p>
            <a:pPr algn="ctr">
              <a:buNone/>
            </a:pPr>
            <a:r>
              <a:rPr lang="es-ES" i="1" dirty="0" smtClean="0"/>
              <a:t>    Considerado el Centro de Comercio Mundial</a:t>
            </a:r>
            <a:r>
              <a:rPr lang="es-ES" dirty="0" smtClean="0"/>
              <a:t>), fue un complejo ubicado en </a:t>
            </a:r>
            <a:r>
              <a:rPr lang="es-ES" dirty="0" smtClean="0">
                <a:hlinkClick r:id="rId2" action="ppaction://hlinkfile" tooltip="Lower Manhattan"/>
              </a:rPr>
              <a:t>Lower Manhattan</a:t>
            </a:r>
            <a:r>
              <a:rPr lang="es-ES" dirty="0" smtClean="0"/>
              <a:t>, en </a:t>
            </a:r>
            <a:r>
              <a:rPr lang="es-ES" dirty="0" smtClean="0">
                <a:hlinkClick r:id="rId3" action="ppaction://hlinkfile" tooltip="Nueva York"/>
              </a:rPr>
              <a:t>Nueva York</a:t>
            </a:r>
            <a:r>
              <a:rPr lang="es-ES" i="1" dirty="0" smtClean="0"/>
              <a:t>.</a:t>
            </a:r>
            <a:r>
              <a:rPr lang="es-ES" dirty="0" smtClean="0"/>
              <a:t> </a:t>
            </a:r>
          </a:p>
          <a:p>
            <a:pPr>
              <a:buNone/>
            </a:pPr>
            <a:r>
              <a:rPr lang="es-ES" dirty="0" smtClean="0"/>
              <a:t> </a:t>
            </a:r>
          </a:p>
          <a:p>
            <a:pPr algn="ctr">
              <a:buNone/>
            </a:pPr>
            <a:r>
              <a:rPr lang="es-ES" dirty="0" smtClean="0"/>
              <a:t>    Dos Torres Gemelas de 110 plantas cada una. Se inició su construcción a principio del año 1960 y se terminó </a:t>
            </a:r>
            <a:r>
              <a:rPr lang="es-ES" u="sng" dirty="0" smtClean="0">
                <a:solidFill>
                  <a:srgbClr val="0070C0"/>
                </a:solidFill>
              </a:rPr>
              <a:t>12</a:t>
            </a:r>
            <a:r>
              <a:rPr lang="es-ES" dirty="0" smtClean="0"/>
              <a:t> años después.  Entre 1972 y 1973, las Torres Gemelas fueron los edificios más altos del mundo.</a:t>
            </a:r>
          </a:p>
          <a:p>
            <a:endParaRPr lang="es-ES" dirty="0" smtClean="0"/>
          </a:p>
        </p:txBody>
      </p:sp>
      <p:pic>
        <p:nvPicPr>
          <p:cNvPr id="7" name="Picture 2" descr="http://t0.gstatic.com/images?q=tbn:ANd9GcTciC0Huve_JVrkBV7KMbc0yFJrG7wR-L337kz1OgtTcWdNT2NGvg"/>
          <p:cNvPicPr>
            <a:picLocks noChangeAspect="1" noChangeArrowheads="1"/>
          </p:cNvPicPr>
          <p:nvPr/>
        </p:nvPicPr>
        <p:blipFill>
          <a:blip r:embed="rId4" cstate="print"/>
          <a:srcRect/>
          <a:stretch>
            <a:fillRect/>
          </a:stretch>
        </p:blipFill>
        <p:spPr bwMode="auto">
          <a:xfrm>
            <a:off x="5292080" y="188640"/>
            <a:ext cx="3528392" cy="4896544"/>
          </a:xfrm>
          <a:prstGeom prst="rect">
            <a:avLst/>
          </a:prstGeom>
          <a:noFill/>
        </p:spPr>
      </p:pic>
      <p:sp>
        <p:nvSpPr>
          <p:cNvPr id="8" name="7 Rectángulo"/>
          <p:cNvSpPr/>
          <p:nvPr/>
        </p:nvSpPr>
        <p:spPr>
          <a:xfrm>
            <a:off x="5796136" y="5301208"/>
            <a:ext cx="3024336" cy="1200329"/>
          </a:xfrm>
          <a:prstGeom prst="rect">
            <a:avLst/>
          </a:prstGeom>
          <a:solidFill>
            <a:schemeClr val="bg2">
              <a:lumMod val="10000"/>
            </a:schemeClr>
          </a:solidFill>
        </p:spPr>
        <p:txBody>
          <a:bodyPr wrap="square">
            <a:spAutoFit/>
          </a:bodyPr>
          <a:lstStyle/>
          <a:p>
            <a:pPr algn="ctr"/>
            <a:r>
              <a:rPr lang="es-ES" b="1" i="1" dirty="0" smtClean="0">
                <a:solidFill>
                  <a:srgbClr val="FFFF00"/>
                </a:solidFill>
              </a:rPr>
              <a:t>Fueron derribadas el 11 de septiembre de 2001 por un ataque suicida con dos aviones, en hora y media.</a:t>
            </a:r>
            <a:endParaRPr lang="es-CO" b="1" dirty="0">
              <a:solidFill>
                <a:srgbClr val="FFFF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 to="" calcmode="lin" valueType="num">
                                      <p:cBhvr>
                                        <p:cTn id="16" dur="1" fill="hold"/>
                                        <p:tgtEl>
                                          <p:spTgt spid="7"/>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to="" calcmode="lin" valueType="num">
                                      <p:cBhvr>
                                        <p:cTn id="21"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TC Progress Sep17.jpg">
            <a:hlinkClick r:id="rId2"/>
          </p:cNvPr>
          <p:cNvPicPr>
            <a:picLocks noGrp="1" noChangeAspect="1" noChangeArrowheads="1"/>
          </p:cNvPicPr>
          <p:nvPr>
            <p:ph idx="1"/>
          </p:nvPr>
        </p:nvPicPr>
        <p:blipFill>
          <a:blip r:embed="rId3" cstate="print"/>
          <a:srcRect/>
          <a:stretch>
            <a:fillRect/>
          </a:stretch>
        </p:blipFill>
        <p:spPr bwMode="auto">
          <a:xfrm>
            <a:off x="5076056" y="332656"/>
            <a:ext cx="3624064" cy="4680520"/>
          </a:xfrm>
          <a:prstGeom prst="rect">
            <a:avLst/>
          </a:prstGeom>
          <a:noFill/>
        </p:spPr>
      </p:pic>
      <p:sp>
        <p:nvSpPr>
          <p:cNvPr id="5" name="4 Rectángulo"/>
          <p:cNvSpPr/>
          <p:nvPr/>
        </p:nvSpPr>
        <p:spPr>
          <a:xfrm>
            <a:off x="0" y="260648"/>
            <a:ext cx="5076056" cy="6494085"/>
          </a:xfrm>
          <a:prstGeom prst="rect">
            <a:avLst/>
          </a:prstGeom>
          <a:solidFill>
            <a:schemeClr val="accent2">
              <a:lumMod val="20000"/>
              <a:lumOff val="80000"/>
            </a:schemeClr>
          </a:solidFill>
        </p:spPr>
        <p:txBody>
          <a:bodyPr wrap="square">
            <a:spAutoFit/>
          </a:bodyPr>
          <a:lstStyle/>
          <a:p>
            <a:pPr algn="ctr"/>
            <a:r>
              <a:rPr lang="es-ES" sz="3200" dirty="0" smtClean="0"/>
              <a:t>Actualmente se construye allí la Torre de la (Libertad), de 541 m.</a:t>
            </a:r>
          </a:p>
          <a:p>
            <a:pPr algn="ctr"/>
            <a:endParaRPr lang="es-ES" sz="3200" dirty="0" smtClean="0"/>
          </a:p>
          <a:p>
            <a:pPr algn="ctr"/>
            <a:r>
              <a:rPr lang="es-ES" sz="3200" dirty="0" smtClean="0"/>
              <a:t>La altura del imponente edificio tendrá una característica simbólica muy particular, pues sus 541 metros equivalen a 1.776 </a:t>
            </a:r>
            <a:r>
              <a:rPr lang="es-ES" sz="3200" dirty="0" smtClean="0">
                <a:hlinkClick r:id="rId4" action="ppaction://hlinkfile" tooltip="Pie (unidad de longitud)"/>
              </a:rPr>
              <a:t>pies</a:t>
            </a:r>
            <a:r>
              <a:rPr lang="es-ES" sz="3200" dirty="0" smtClean="0"/>
              <a:t>, cifra que resulta ser el año de </a:t>
            </a:r>
            <a:r>
              <a:rPr lang="es-ES" sz="3200" dirty="0" smtClean="0">
                <a:hlinkClick r:id="rId5" action="ppaction://hlinkfile" tooltip="Declaración de Independencia de los Estados Unidos"/>
              </a:rPr>
              <a:t>independencia de los Estados Unidos</a:t>
            </a:r>
            <a:r>
              <a:rPr lang="es-ES" sz="3200" dirty="0" smtClean="0"/>
              <a:t> (</a:t>
            </a:r>
            <a:r>
              <a:rPr lang="es-ES" sz="3200" dirty="0" smtClean="0">
                <a:hlinkClick r:id="rId6" action="ppaction://hlinkfile" tooltip="4 de julio"/>
              </a:rPr>
              <a:t>4 de julio</a:t>
            </a:r>
            <a:r>
              <a:rPr lang="es-ES" sz="3200" dirty="0" smtClean="0"/>
              <a:t> de </a:t>
            </a:r>
            <a:r>
              <a:rPr lang="es-ES" sz="3200" dirty="0" smtClean="0">
                <a:hlinkClick r:id="rId7" action="ppaction://hlinkfile" tooltip="1776"/>
              </a:rPr>
              <a:t>1776</a:t>
            </a:r>
            <a:r>
              <a:rPr lang="es-ES" sz="3200" dirty="0" smtClean="0"/>
              <a:t>).  </a:t>
            </a:r>
            <a:endParaRPr lang="es-CO" sz="3200" dirty="0"/>
          </a:p>
        </p:txBody>
      </p:sp>
      <p:sp>
        <p:nvSpPr>
          <p:cNvPr id="6" name="5 Rectángulo"/>
          <p:cNvSpPr/>
          <p:nvPr/>
        </p:nvSpPr>
        <p:spPr>
          <a:xfrm>
            <a:off x="5220072" y="5157192"/>
            <a:ext cx="3600400" cy="1015663"/>
          </a:xfrm>
          <a:prstGeom prst="rect">
            <a:avLst/>
          </a:prstGeom>
          <a:solidFill>
            <a:srgbClr val="FFFF00"/>
          </a:solidFill>
        </p:spPr>
        <p:txBody>
          <a:bodyPr wrap="square">
            <a:spAutoFit/>
          </a:bodyPr>
          <a:lstStyle/>
          <a:p>
            <a:pPr algn="ctr"/>
            <a:r>
              <a:rPr lang="es-CO" sz="2000" b="1" dirty="0" smtClean="0"/>
              <a:t>Las torres gemelas  medían 417 </a:t>
            </a:r>
            <a:r>
              <a:rPr lang="es-CO" sz="2000" b="1" i="1" dirty="0" smtClean="0"/>
              <a:t>metros</a:t>
            </a:r>
            <a:r>
              <a:rPr lang="es-CO" sz="2000" b="1" dirty="0" smtClean="0"/>
              <a:t> de altura, y esta torre las supera en 124 mts.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grpId="0" nodeType="with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to="" calcmode="lin" valueType="num">
                                      <p:cBhvr>
                                        <p:cTn id="7" dur="1" fill="hold"/>
                                        <p:tgtEl>
                                          <p:spTgt spid="5">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 to="" calcmode="lin" valueType="num">
                                      <p:cBhvr>
                                        <p:cTn id="21" dur="1" fill="hold"/>
                                        <p:tgtEl>
                                          <p:spTgt spid="5">
                                            <p:txEl>
                                              <p:pRg st="2" end="2"/>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sz="5300" b="1" dirty="0" smtClean="0"/>
              <a:t>Chicago y Los Ángeles </a:t>
            </a:r>
            <a:br>
              <a:rPr lang="es-CO" sz="5300" b="1" dirty="0" smtClean="0"/>
            </a:br>
            <a:endParaRPr lang="es-CO" b="1" dirty="0"/>
          </a:p>
        </p:txBody>
      </p:sp>
      <p:sp>
        <p:nvSpPr>
          <p:cNvPr id="3" name="2 Marcador de contenido"/>
          <p:cNvSpPr>
            <a:spLocks noGrp="1"/>
          </p:cNvSpPr>
          <p:nvPr>
            <p:ph idx="1"/>
          </p:nvPr>
        </p:nvSpPr>
        <p:spPr>
          <a:xfrm>
            <a:off x="0" y="1600200"/>
            <a:ext cx="5292080" cy="3773016"/>
          </a:xfrm>
          <a:solidFill>
            <a:srgbClr val="FFC000"/>
          </a:solidFill>
        </p:spPr>
        <p:txBody>
          <a:bodyPr>
            <a:normAutofit fontScale="85000" lnSpcReduction="10000"/>
          </a:bodyPr>
          <a:lstStyle/>
          <a:p>
            <a:r>
              <a:rPr lang="es-CO" dirty="0" smtClean="0"/>
              <a:t>También pasaron ante mí escenas que pronto tendrían lugar en Chicago y en otras grandes ciudades.</a:t>
            </a:r>
          </a:p>
          <a:p>
            <a:endParaRPr lang="es-CO" dirty="0" smtClean="0"/>
          </a:p>
          <a:p>
            <a:r>
              <a:rPr lang="es-CO" dirty="0" smtClean="0"/>
              <a:t> A medida que aumentaba la maldad y se retiraba el poder protector de Dios, había vientos destructivos y tempestades. </a:t>
            </a:r>
          </a:p>
          <a:p>
            <a:endParaRPr lang="es-CO" dirty="0"/>
          </a:p>
        </p:txBody>
      </p:sp>
      <p:pic>
        <p:nvPicPr>
          <p:cNvPr id="16386" name="Picture 2" descr="clud gate la nueva puerta de la ciudad de chicago Cloud Gate, la nueva puerta de la ciudad de Chicago"/>
          <p:cNvPicPr>
            <a:picLocks noChangeAspect="1" noChangeArrowheads="1"/>
          </p:cNvPicPr>
          <p:nvPr/>
        </p:nvPicPr>
        <p:blipFill>
          <a:blip r:embed="rId2" cstate="print"/>
          <a:srcRect/>
          <a:stretch>
            <a:fillRect/>
          </a:stretch>
        </p:blipFill>
        <p:spPr bwMode="auto">
          <a:xfrm>
            <a:off x="5324475" y="1772816"/>
            <a:ext cx="3819525" cy="3384376"/>
          </a:xfrm>
          <a:prstGeom prst="rect">
            <a:avLst/>
          </a:prstGeom>
          <a:noFill/>
        </p:spPr>
      </p:pic>
      <p:sp>
        <p:nvSpPr>
          <p:cNvPr id="5" name="4 Rectángulo"/>
          <p:cNvSpPr/>
          <p:nvPr/>
        </p:nvSpPr>
        <p:spPr>
          <a:xfrm>
            <a:off x="323528" y="5733256"/>
            <a:ext cx="8568952" cy="954107"/>
          </a:xfrm>
          <a:prstGeom prst="rect">
            <a:avLst/>
          </a:prstGeom>
          <a:solidFill>
            <a:srgbClr val="FFC000"/>
          </a:solidFill>
        </p:spPr>
        <p:txBody>
          <a:bodyPr wrap="square">
            <a:spAutoFit/>
          </a:bodyPr>
          <a:lstStyle/>
          <a:p>
            <a:r>
              <a:rPr lang="es-CO" sz="2800" dirty="0" smtClean="0"/>
              <a:t>Los edificios eran destruidos por el fuego y derribados por terremotos.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 to="" calcmode="lin" valueType="num">
                                      <p:cBhvr>
                                        <p:cTn id="12" dur="1" fill="hold"/>
                                        <p:tgtEl>
                                          <p:spTgt spid="1638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bg/>
                                          </p:spTgt>
                                        </p:tgtEl>
                                        <p:attrNameLst>
                                          <p:attrName>style.visibility</p:attrName>
                                        </p:attrNameLst>
                                      </p:cBhvr>
                                      <p:to>
                                        <p:strVal val="visible"/>
                                      </p:to>
                                    </p:set>
                                    <p:anim to="" calcmode="lin" valueType="num">
                                      <p:cBhvr>
                                        <p:cTn id="17" dur="1" fill="hold"/>
                                        <p:tgtEl>
                                          <p:spTgt spid="3">
                                            <p:bg/>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 to="" calcmode="lin" valueType="num">
                                      <p:cBhvr>
                                        <p:cTn id="22" dur="1" fill="hold"/>
                                        <p:tgtEl>
                                          <p:spTgt spid="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
                                        <p:tgtEl>
                                          <p:spTgt spid="5"/>
                                        </p:tgtEl>
                                      </p:cBhvr>
                                    </p:animEffect>
                                    <p:anim calcmode="lin" valueType="num">
                                      <p:cBhvr>
                                        <p:cTn id="33" dur="400" fill="hold"/>
                                        <p:tgtEl>
                                          <p:spTgt spid="5"/>
                                        </p:tgtEl>
                                        <p:attrNameLst>
                                          <p:attrName>ppt_x</p:attrName>
                                        </p:attrNameLst>
                                      </p:cBhvr>
                                      <p:tavLst>
                                        <p:tav tm="0">
                                          <p:val>
                                            <p:strVal val="#ppt_x"/>
                                          </p:val>
                                        </p:tav>
                                        <p:tav tm="100000">
                                          <p:val>
                                            <p:strVal val="#ppt_x"/>
                                          </p:val>
                                        </p:tav>
                                      </p:tavLst>
                                    </p:anim>
                                    <p:anim calcmode="lin" valueType="num">
                                      <p:cBhvr>
                                        <p:cTn id="34" dur="400" fill="hold"/>
                                        <p:tgtEl>
                                          <p:spTgt spid="5"/>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5724128" cy="4824536"/>
          </a:xfrm>
          <a:solidFill>
            <a:schemeClr val="accent2">
              <a:lumMod val="20000"/>
              <a:lumOff val="80000"/>
            </a:schemeClr>
          </a:solidFill>
        </p:spPr>
        <p:txBody>
          <a:bodyPr>
            <a:normAutofit fontScale="77500" lnSpcReduction="20000"/>
          </a:bodyPr>
          <a:lstStyle/>
          <a:p>
            <a:pPr algn="ctr">
              <a:buNone/>
            </a:pPr>
            <a:r>
              <a:rPr lang="es-CO" dirty="0" smtClean="0"/>
              <a:t>   Algún tiempo después se me mostró que la visión de edificios en Chicago y la inversión de los medios de </a:t>
            </a:r>
            <a:r>
              <a:rPr lang="es-CO" u="sng" dirty="0" smtClean="0">
                <a:solidFill>
                  <a:srgbClr val="0070C0"/>
                </a:solidFill>
              </a:rPr>
              <a:t> nuestro pueblo</a:t>
            </a:r>
            <a:r>
              <a:rPr lang="es-CO" dirty="0" smtClean="0"/>
              <a:t> para </a:t>
            </a:r>
            <a:r>
              <a:rPr lang="es-CO" u="sng" dirty="0" smtClean="0">
                <a:solidFill>
                  <a:srgbClr val="0070C0"/>
                </a:solidFill>
              </a:rPr>
              <a:t>levantarlos</a:t>
            </a:r>
            <a:r>
              <a:rPr lang="es-CO" dirty="0" smtClean="0"/>
              <a:t>, y su correspondiente destrucción, no eran sino una </a:t>
            </a:r>
            <a:r>
              <a:rPr lang="es-CO" u="sng" dirty="0" smtClean="0">
                <a:solidFill>
                  <a:srgbClr val="0070C0"/>
                </a:solidFill>
              </a:rPr>
              <a:t>lección práctica para nuestro pueblo</a:t>
            </a:r>
            <a:r>
              <a:rPr lang="es-CO" dirty="0" smtClean="0"/>
              <a:t>, </a:t>
            </a:r>
            <a:r>
              <a:rPr lang="es-CO" u="sng" dirty="0" smtClean="0">
                <a:solidFill>
                  <a:srgbClr val="0070C0"/>
                </a:solidFill>
              </a:rPr>
              <a:t>amonestándoles a no invertir grandes sumas en propiedades en Chicago,</a:t>
            </a:r>
            <a:r>
              <a:rPr lang="es-CO" dirty="0" smtClean="0"/>
              <a:t> ni en cualquier otra ciudad, a menos que las providencias de Dios abran positivamente el camino e indiquen claramente el deber de construir o comprar, como sea necesario, a fin de dar la nota de amonestación.</a:t>
            </a:r>
          </a:p>
          <a:p>
            <a:endParaRPr lang="es-CO" dirty="0" smtClean="0"/>
          </a:p>
          <a:p>
            <a:endParaRPr lang="es-CO" dirty="0"/>
          </a:p>
        </p:txBody>
      </p:sp>
      <p:pic>
        <p:nvPicPr>
          <p:cNvPr id="51202" name="Picture 2" descr="http://t1.gstatic.com/images?q=tbn:ANd9GcRWct4_N5BQYhnsSvCy_iHp3yp9LVtWBEqnUEGWrtFv2htv9qg8"/>
          <p:cNvPicPr>
            <a:picLocks noChangeAspect="1" noChangeArrowheads="1"/>
          </p:cNvPicPr>
          <p:nvPr/>
        </p:nvPicPr>
        <p:blipFill>
          <a:blip r:embed="rId2" cstate="print"/>
          <a:srcRect/>
          <a:stretch>
            <a:fillRect/>
          </a:stretch>
        </p:blipFill>
        <p:spPr bwMode="auto">
          <a:xfrm>
            <a:off x="5796136" y="260648"/>
            <a:ext cx="3024336" cy="4824536"/>
          </a:xfrm>
          <a:prstGeom prst="rect">
            <a:avLst/>
          </a:prstGeom>
          <a:noFill/>
        </p:spPr>
      </p:pic>
      <p:sp>
        <p:nvSpPr>
          <p:cNvPr id="5" name="4 Rectángulo"/>
          <p:cNvSpPr/>
          <p:nvPr/>
        </p:nvSpPr>
        <p:spPr>
          <a:xfrm>
            <a:off x="251520" y="5229200"/>
            <a:ext cx="8640960" cy="1569660"/>
          </a:xfrm>
          <a:prstGeom prst="rect">
            <a:avLst/>
          </a:prstGeom>
          <a:solidFill>
            <a:srgbClr val="FFC000"/>
          </a:solidFill>
        </p:spPr>
        <p:txBody>
          <a:bodyPr wrap="square">
            <a:spAutoFit/>
          </a:bodyPr>
          <a:lstStyle/>
          <a:p>
            <a:pPr algn="ctr"/>
            <a:r>
              <a:rPr lang="es-CO" sz="2400" dirty="0" smtClean="0"/>
              <a:t>Se dio una advertencia similar respecto a construir en Los Ángeles. Repetidamente se me ha instruido que no </a:t>
            </a:r>
            <a:r>
              <a:rPr lang="es-CO" sz="2400" dirty="0" smtClean="0">
                <a:solidFill>
                  <a:srgbClr val="0070C0"/>
                </a:solidFill>
              </a:rPr>
              <a:t>debemos invertir recursos en la construcción de edificios costosos en las ciudades</a:t>
            </a:r>
            <a:r>
              <a:rPr lang="es-CO" sz="2400" dirty="0" smtClean="0"/>
              <a:t>.-PC 50 (1906).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580112" cy="6525344"/>
          </a:xfrm>
          <a:solidFill>
            <a:schemeClr val="bg1"/>
          </a:solidFill>
        </p:spPr>
        <p:txBody>
          <a:bodyPr>
            <a:normAutofit fontScale="92500" lnSpcReduction="10000"/>
          </a:bodyPr>
          <a:lstStyle/>
          <a:p>
            <a:pPr algn="ctr"/>
            <a:r>
              <a:rPr lang="es-ES" dirty="0" smtClean="0"/>
              <a:t>El </a:t>
            </a:r>
            <a:r>
              <a:rPr lang="es-ES" b="1" dirty="0" smtClean="0"/>
              <a:t>Desastre de Port Chicago</a:t>
            </a:r>
            <a:r>
              <a:rPr lang="es-ES" dirty="0" smtClean="0"/>
              <a:t> fue una </a:t>
            </a:r>
            <a:r>
              <a:rPr lang="es-ES" dirty="0" smtClean="0">
                <a:hlinkClick r:id="rId2" action="ppaction://hlinkfile" tooltip="Explosión"/>
              </a:rPr>
              <a:t>explosión</a:t>
            </a:r>
            <a:r>
              <a:rPr lang="es-ES" dirty="0" smtClean="0"/>
              <a:t> mortal que tuvo lugar el </a:t>
            </a:r>
            <a:r>
              <a:rPr lang="es-ES" dirty="0" smtClean="0">
                <a:hlinkClick r:id="rId3" action="ppaction://hlinkfile" tooltip="17 de julio"/>
              </a:rPr>
              <a:t>17 de julio</a:t>
            </a:r>
            <a:r>
              <a:rPr lang="es-ES" dirty="0" smtClean="0"/>
              <a:t> de </a:t>
            </a:r>
            <a:r>
              <a:rPr lang="es-ES" dirty="0" smtClean="0">
                <a:hlinkClick r:id="rId4" action="ppaction://hlinkfile" tooltip="1944"/>
              </a:rPr>
              <a:t>1944</a:t>
            </a:r>
            <a:r>
              <a:rPr lang="es-ES" dirty="0" smtClean="0"/>
              <a:t> en la revista naval de Port Chicago, </a:t>
            </a:r>
            <a:r>
              <a:rPr lang="es-ES" dirty="0" smtClean="0">
                <a:hlinkClick r:id="rId5" action="ppaction://hlinkfile" tooltip="California"/>
              </a:rPr>
              <a:t>California</a:t>
            </a:r>
            <a:r>
              <a:rPr lang="es-ES" dirty="0" smtClean="0"/>
              <a:t>, en los </a:t>
            </a:r>
            <a:r>
              <a:rPr lang="es-ES" dirty="0" smtClean="0">
                <a:hlinkClick r:id="rId6" action="ppaction://hlinkfile" tooltip="Estados Unidos"/>
              </a:rPr>
              <a:t>Estados Unidos</a:t>
            </a:r>
            <a:r>
              <a:rPr lang="es-ES" dirty="0" smtClean="0"/>
              <a:t>. </a:t>
            </a:r>
          </a:p>
          <a:p>
            <a:pPr algn="ctr"/>
            <a:endParaRPr lang="es-ES" dirty="0" smtClean="0"/>
          </a:p>
          <a:p>
            <a:pPr algn="ctr"/>
            <a:r>
              <a:rPr lang="es-ES" dirty="0" smtClean="0"/>
              <a:t>El incidente ocurrió debido a que las </a:t>
            </a:r>
            <a:r>
              <a:rPr lang="es-ES" dirty="0" smtClean="0">
                <a:hlinkClick r:id="rId7" action="ppaction://hlinkfile" tooltip="Municiones"/>
              </a:rPr>
              <a:t>municiones</a:t>
            </a:r>
            <a:r>
              <a:rPr lang="es-ES" dirty="0" smtClean="0"/>
              <a:t> que eran subidas a bordo de un carguero con destino al </a:t>
            </a:r>
            <a:r>
              <a:rPr lang="es-ES" dirty="0" smtClean="0">
                <a:hlinkClick r:id="rId8" action="ppaction://hlinkfile" tooltip="Segunda Guerra Mundial"/>
              </a:rPr>
              <a:t>teatro de operaciones del Pacífico</a:t>
            </a:r>
            <a:r>
              <a:rPr lang="es-ES" dirty="0" smtClean="0"/>
              <a:t> detonaron, matando a 320 </a:t>
            </a:r>
            <a:r>
              <a:rPr lang="es-ES" dirty="0" smtClean="0">
                <a:hlinkClick r:id="rId9" action="ppaction://hlinkfile" tooltip="Marinero"/>
              </a:rPr>
              <a:t>marineros</a:t>
            </a:r>
            <a:r>
              <a:rPr lang="es-ES" dirty="0" smtClean="0"/>
              <a:t> y </a:t>
            </a:r>
            <a:r>
              <a:rPr lang="es-ES" dirty="0" smtClean="0">
                <a:hlinkClick r:id="rId10" action="ppaction://hlinkfile" tooltip="Civil"/>
              </a:rPr>
              <a:t>civiles</a:t>
            </a:r>
            <a:r>
              <a:rPr lang="es-ES" dirty="0" smtClean="0"/>
              <a:t> y lesionando a otros 390</a:t>
            </a:r>
            <a:endParaRPr lang="es-CO" dirty="0"/>
          </a:p>
        </p:txBody>
      </p:sp>
      <p:pic>
        <p:nvPicPr>
          <p:cNvPr id="1026" name="Picture 2" descr="http://t2.gstatic.com/images?q=tbn:ANd9GcRv9rvNJgPrwLlZj60hFoaCXO24WuO77dFsz6jvj4jz8n-XON71"/>
          <p:cNvPicPr>
            <a:picLocks noChangeAspect="1" noChangeArrowheads="1"/>
          </p:cNvPicPr>
          <p:nvPr/>
        </p:nvPicPr>
        <p:blipFill>
          <a:blip r:embed="rId11" cstate="print"/>
          <a:srcRect/>
          <a:stretch>
            <a:fillRect/>
          </a:stretch>
        </p:blipFill>
        <p:spPr bwMode="auto">
          <a:xfrm>
            <a:off x="5652120" y="548680"/>
            <a:ext cx="3240360" cy="4104456"/>
          </a:xfrm>
          <a:prstGeom prst="rect">
            <a:avLst/>
          </a:prstGeom>
          <a:noFill/>
        </p:spPr>
      </p:pic>
      <p:sp>
        <p:nvSpPr>
          <p:cNvPr id="7" name="6 Rectángulo"/>
          <p:cNvSpPr/>
          <p:nvPr/>
        </p:nvSpPr>
        <p:spPr>
          <a:xfrm>
            <a:off x="5724128" y="4797152"/>
            <a:ext cx="3240360" cy="1754326"/>
          </a:xfrm>
          <a:prstGeom prst="rect">
            <a:avLst/>
          </a:prstGeom>
          <a:solidFill>
            <a:srgbClr val="FFC000"/>
          </a:solidFill>
        </p:spPr>
        <p:txBody>
          <a:bodyPr wrap="square">
            <a:spAutoFit/>
          </a:bodyPr>
          <a:lstStyle/>
          <a:p>
            <a:pPr algn="ctr"/>
            <a:r>
              <a:rPr lang="es-CO" dirty="0" smtClean="0"/>
              <a:t>Note que la sierva del Señor profetizó lo que vendría sobre estas ciudades, y sucedió a partir de 1944 o sea 38 años después. Ver las imágenes siguientes.</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
                                        <p:tgtEl>
                                          <p:spTgt spid="1026"/>
                                        </p:tgtEl>
                                      </p:cBhvr>
                                    </p:animEffect>
                                    <p:anim calcmode="lin" valueType="num">
                                      <p:cBhvr>
                                        <p:cTn id="18" dur="400" fill="hold"/>
                                        <p:tgtEl>
                                          <p:spTgt spid="1026"/>
                                        </p:tgtEl>
                                        <p:attrNameLst>
                                          <p:attrName>ppt_x</p:attrName>
                                        </p:attrNameLst>
                                      </p:cBhvr>
                                      <p:tavLst>
                                        <p:tav tm="0">
                                          <p:val>
                                            <p:strVal val="#ppt_x"/>
                                          </p:val>
                                        </p:tav>
                                        <p:tav tm="100000">
                                          <p:val>
                                            <p:strVal val="#ppt_x"/>
                                          </p:val>
                                        </p:tav>
                                      </p:tavLst>
                                    </p:anim>
                                    <p:anim calcmode="lin" valueType="num">
                                      <p:cBhvr>
                                        <p:cTn id="19" dur="400" fill="hold"/>
                                        <p:tgtEl>
                                          <p:spTgt spid="1026"/>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to="" calcmode="lin" valueType="num">
                                      <p:cBhvr>
                                        <p:cTn id="26" dur="1" fill="hold"/>
                                        <p:tgtEl>
                                          <p:spTgt spid="3">
                                            <p:txEl>
                                              <p:pRg st="2" end="2"/>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43"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
                                        <p:tgtEl>
                                          <p:spTgt spid="7"/>
                                        </p:tgtEl>
                                      </p:cBhvr>
                                    </p:animEffect>
                                    <p:anim calcmode="lin" valueType="num">
                                      <p:cBhvr>
                                        <p:cTn id="32" dur="400" fill="hold"/>
                                        <p:tgtEl>
                                          <p:spTgt spid="7"/>
                                        </p:tgtEl>
                                        <p:attrNameLst>
                                          <p:attrName>ppt_x</p:attrName>
                                        </p:attrNameLst>
                                      </p:cBhvr>
                                      <p:tavLst>
                                        <p:tav tm="0">
                                          <p:val>
                                            <p:strVal val="#ppt_x"/>
                                          </p:val>
                                        </p:tav>
                                        <p:tav tm="100000">
                                          <p:val>
                                            <p:strVal val="#ppt_x"/>
                                          </p:val>
                                        </p:tav>
                                      </p:tavLst>
                                    </p:anim>
                                    <p:anim calcmode="lin" valueType="num">
                                      <p:cBhvr>
                                        <p:cTn id="33" dur="400" fill="hold"/>
                                        <p:tgtEl>
                                          <p:spTgt spid="7"/>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002234"/>
          </a:xfrm>
          <a:solidFill>
            <a:srgbClr val="FFC000"/>
          </a:solidFill>
        </p:spPr>
        <p:txBody>
          <a:bodyPr>
            <a:noAutofit/>
          </a:bodyPr>
          <a:lstStyle/>
          <a:p>
            <a:r>
              <a:rPr lang="es-CO" sz="3200" dirty="0" smtClean="0"/>
              <a:t>Imágenes del desbastador tornado que arrasó con Missouri y que dejó como saldo 90 muertos y cuantiosas pérdidas</a:t>
            </a:r>
            <a:r>
              <a:rPr lang="es-CO" sz="4000" dirty="0" smtClean="0"/>
              <a:t> </a:t>
            </a:r>
            <a:r>
              <a:rPr lang="es-CO" sz="3200" dirty="0" smtClean="0"/>
              <a:t>materiales</a:t>
            </a:r>
            <a:endParaRPr lang="es-CO" sz="3200" dirty="0"/>
          </a:p>
        </p:txBody>
      </p:sp>
      <p:pic>
        <p:nvPicPr>
          <p:cNvPr id="51202" name="Picture 2" descr="Imágenes del desvastador tornado que arrasó con Missouri y que dejó como saldo 90 muertos y cuantiosas pérdidas materiales.  Foto: EFE"/>
          <p:cNvPicPr>
            <a:picLocks noChangeAspect="1" noChangeArrowheads="1"/>
          </p:cNvPicPr>
          <p:nvPr/>
        </p:nvPicPr>
        <p:blipFill>
          <a:blip r:embed="rId2" cstate="print"/>
          <a:srcRect/>
          <a:stretch>
            <a:fillRect/>
          </a:stretch>
        </p:blipFill>
        <p:spPr bwMode="auto">
          <a:xfrm>
            <a:off x="683568" y="2132856"/>
            <a:ext cx="7776864" cy="4248472"/>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Tornados de fuego y viento sobre Chicago</a:t>
            </a:r>
            <a:endParaRPr lang="es-CO" dirty="0"/>
          </a:p>
        </p:txBody>
      </p:sp>
      <p:pic>
        <p:nvPicPr>
          <p:cNvPr id="52226" name="Picture 2" descr="fire tornado.gif"/>
          <p:cNvPicPr>
            <a:picLocks noChangeAspect="1" noChangeArrowheads="1"/>
          </p:cNvPicPr>
          <p:nvPr/>
        </p:nvPicPr>
        <p:blipFill>
          <a:blip r:embed="rId2" cstate="print"/>
          <a:srcRect/>
          <a:stretch>
            <a:fillRect/>
          </a:stretch>
        </p:blipFill>
        <p:spPr bwMode="auto">
          <a:xfrm>
            <a:off x="683568" y="1628800"/>
            <a:ext cx="4032448" cy="4752528"/>
          </a:xfrm>
          <a:prstGeom prst="rect">
            <a:avLst/>
          </a:prstGeom>
          <a:noFill/>
        </p:spPr>
      </p:pic>
      <p:pic>
        <p:nvPicPr>
          <p:cNvPr id="52228" name="Picture 4" descr="http://www.thingsadultsgetwrong.com/blog/wp-content/uploads/2011/04/miami-tornado-300x225.jpg">
            <a:hlinkClick r:id="rId3"/>
          </p:cNvPr>
          <p:cNvPicPr>
            <a:picLocks noChangeAspect="1" noChangeArrowheads="1"/>
          </p:cNvPicPr>
          <p:nvPr/>
        </p:nvPicPr>
        <p:blipFill>
          <a:blip r:embed="rId4" cstate="print"/>
          <a:srcRect/>
          <a:stretch>
            <a:fillRect/>
          </a:stretch>
        </p:blipFill>
        <p:spPr bwMode="auto">
          <a:xfrm>
            <a:off x="4932040" y="1628800"/>
            <a:ext cx="3816424" cy="4752528"/>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Tornados de viento y rayos</a:t>
            </a:r>
            <a:endParaRPr lang="es-CO" dirty="0"/>
          </a:p>
        </p:txBody>
      </p:sp>
      <p:pic>
        <p:nvPicPr>
          <p:cNvPr id="53250" name="Picture 2" descr="http://farm3.static.flickr.com/2059/2319383171_d72fe17aa4.jpg">
            <a:hlinkClick r:id="rId2" tooltip="photo sharing"/>
          </p:cNvPr>
          <p:cNvPicPr>
            <a:picLocks noChangeAspect="1" noChangeArrowheads="1"/>
          </p:cNvPicPr>
          <p:nvPr/>
        </p:nvPicPr>
        <p:blipFill>
          <a:blip r:embed="rId3" cstate="print"/>
          <a:srcRect/>
          <a:stretch>
            <a:fillRect/>
          </a:stretch>
        </p:blipFill>
        <p:spPr bwMode="auto">
          <a:xfrm>
            <a:off x="323528" y="1628800"/>
            <a:ext cx="4392488" cy="4824536"/>
          </a:xfrm>
          <a:prstGeom prst="rect">
            <a:avLst/>
          </a:prstGeom>
          <a:noFill/>
        </p:spPr>
      </p:pic>
      <p:pic>
        <p:nvPicPr>
          <p:cNvPr id="53252" name="Picture 4" descr="http://t3.gstatic.com/images?q=tbn:ANd9GcQmKa6NvIO0LnGoANX5_CEByvRAd1LPdqNrn0CXHtax7I2UUKj9RA"/>
          <p:cNvPicPr>
            <a:picLocks noChangeAspect="1" noChangeArrowheads="1"/>
          </p:cNvPicPr>
          <p:nvPr/>
        </p:nvPicPr>
        <p:blipFill>
          <a:blip r:embed="rId4" cstate="print"/>
          <a:srcRect/>
          <a:stretch>
            <a:fillRect/>
          </a:stretch>
        </p:blipFill>
        <p:spPr bwMode="auto">
          <a:xfrm>
            <a:off x="5004048" y="1628800"/>
            <a:ext cx="3816424" cy="4824536"/>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Tornados arrasando propiedades campestres </a:t>
            </a:r>
            <a:endParaRPr lang="es-CO" dirty="0"/>
          </a:p>
        </p:txBody>
      </p:sp>
      <p:pic>
        <p:nvPicPr>
          <p:cNvPr id="54274" name="Picture 2" descr="http://t2.gstatic.com/images?q=tbn:ANd9GcR70pZr7-bH-U-Ey_SWsgCKtNmr5MEtzHrXkLTaKG_3QtfYiTtq"/>
          <p:cNvPicPr>
            <a:picLocks noChangeAspect="1" noChangeArrowheads="1"/>
          </p:cNvPicPr>
          <p:nvPr/>
        </p:nvPicPr>
        <p:blipFill>
          <a:blip r:embed="rId2" cstate="print"/>
          <a:srcRect/>
          <a:stretch>
            <a:fillRect/>
          </a:stretch>
        </p:blipFill>
        <p:spPr bwMode="auto">
          <a:xfrm>
            <a:off x="395536" y="1556792"/>
            <a:ext cx="3960440" cy="4896544"/>
          </a:xfrm>
          <a:prstGeom prst="rect">
            <a:avLst/>
          </a:prstGeom>
          <a:noFill/>
        </p:spPr>
      </p:pic>
      <p:pic>
        <p:nvPicPr>
          <p:cNvPr id="54276" name="Picture 4" descr="http://t0.gstatic.com/images?q=tbn:ANd9GcSXZCgNk34HnL83AQKjomAp3MuwX4Q7NNyqi8AYUs0T0a2nYjH_"/>
          <p:cNvPicPr>
            <a:picLocks noChangeAspect="1" noChangeArrowheads="1"/>
          </p:cNvPicPr>
          <p:nvPr/>
        </p:nvPicPr>
        <p:blipFill>
          <a:blip r:embed="rId3" cstate="print"/>
          <a:srcRect/>
          <a:stretch>
            <a:fillRect/>
          </a:stretch>
        </p:blipFill>
        <p:spPr bwMode="auto">
          <a:xfrm>
            <a:off x="4716016" y="1556792"/>
            <a:ext cx="4104456" cy="4896544"/>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Tornados en el campo y en la ciudad de Chicago</a:t>
            </a:r>
            <a:endParaRPr lang="es-CO" dirty="0"/>
          </a:p>
        </p:txBody>
      </p:sp>
      <p:pic>
        <p:nvPicPr>
          <p:cNvPr id="55298" name="Picture 2" descr="http://t2.gstatic.com/images?q=tbn:ANd9GcT6iHAhStfyj1hO965c0078wcqd7dXBtXOkVJFzVI2aMD6Qxedj"/>
          <p:cNvPicPr>
            <a:picLocks noChangeAspect="1" noChangeArrowheads="1"/>
          </p:cNvPicPr>
          <p:nvPr/>
        </p:nvPicPr>
        <p:blipFill>
          <a:blip r:embed="rId2" cstate="print"/>
          <a:srcRect/>
          <a:stretch>
            <a:fillRect/>
          </a:stretch>
        </p:blipFill>
        <p:spPr bwMode="auto">
          <a:xfrm>
            <a:off x="251520" y="1700808"/>
            <a:ext cx="4536504" cy="4536504"/>
          </a:xfrm>
          <a:prstGeom prst="rect">
            <a:avLst/>
          </a:prstGeom>
          <a:noFill/>
        </p:spPr>
      </p:pic>
      <p:pic>
        <p:nvPicPr>
          <p:cNvPr id="55300" name="Picture 4" descr="http://t1.gstatic.com/images?q=tbn:ANd9GcTtGrdYQHVlwRWEHJaehVty11i7pVePYJSQYPYdeLMDcFpgl4A4oQ"/>
          <p:cNvPicPr>
            <a:picLocks noChangeAspect="1" noChangeArrowheads="1"/>
          </p:cNvPicPr>
          <p:nvPr/>
        </p:nvPicPr>
        <p:blipFill>
          <a:blip r:embed="rId3" cstate="print"/>
          <a:srcRect/>
          <a:stretch>
            <a:fillRect/>
          </a:stretch>
        </p:blipFill>
        <p:spPr bwMode="auto">
          <a:xfrm>
            <a:off x="4932040" y="1700808"/>
            <a:ext cx="3960440" cy="4536504"/>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Como era la ciudad antes, y como quedó después</a:t>
            </a:r>
            <a:endParaRPr lang="es-CO" dirty="0"/>
          </a:p>
        </p:txBody>
      </p:sp>
      <p:pic>
        <p:nvPicPr>
          <p:cNvPr id="56322" name="Picture 2" descr="http://t2.gstatic.com/images?q=tbn:ANd9GcStyx66wV-wNiPW7-oEHX3zjEGTZT33y7kNTFpBncAK24KuLQznYQ"/>
          <p:cNvPicPr>
            <a:picLocks noChangeAspect="1" noChangeArrowheads="1"/>
          </p:cNvPicPr>
          <p:nvPr/>
        </p:nvPicPr>
        <p:blipFill>
          <a:blip r:embed="rId2" cstate="print"/>
          <a:srcRect/>
          <a:stretch>
            <a:fillRect/>
          </a:stretch>
        </p:blipFill>
        <p:spPr bwMode="auto">
          <a:xfrm>
            <a:off x="395536" y="1628800"/>
            <a:ext cx="4248472" cy="4555580"/>
          </a:xfrm>
          <a:prstGeom prst="rect">
            <a:avLst/>
          </a:prstGeom>
          <a:noFill/>
        </p:spPr>
      </p:pic>
      <p:pic>
        <p:nvPicPr>
          <p:cNvPr id="56324" name="Picture 4" descr="http://t1.gstatic.com/images?q=tbn:ANd9GcQNhbEAXX_5ep9U7sCfG_2i1vb3l6cJ1Ip33sjBHF2dVePj3wk_"/>
          <p:cNvPicPr>
            <a:picLocks noChangeAspect="1" noChangeArrowheads="1"/>
          </p:cNvPicPr>
          <p:nvPr/>
        </p:nvPicPr>
        <p:blipFill>
          <a:blip r:embed="rId3" cstate="print"/>
          <a:srcRect/>
          <a:stretch>
            <a:fillRect/>
          </a:stretch>
        </p:blipFill>
        <p:spPr bwMode="auto">
          <a:xfrm>
            <a:off x="4932040" y="1628800"/>
            <a:ext cx="3960440" cy="4536504"/>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t>Poder destructivo de los tornados</a:t>
            </a:r>
            <a:endParaRPr lang="es-CO" dirty="0"/>
          </a:p>
        </p:txBody>
      </p:sp>
      <p:pic>
        <p:nvPicPr>
          <p:cNvPr id="57346" name="Picture 2" descr="http://t2.gstatic.com/images?q=tbn:ANd9GcRQs7Ua2E_-a73RbxMTQdDFI6ad41M3igL2sFsUvoK6Qd1pkzS7"/>
          <p:cNvPicPr>
            <a:picLocks noChangeAspect="1" noChangeArrowheads="1"/>
          </p:cNvPicPr>
          <p:nvPr/>
        </p:nvPicPr>
        <p:blipFill>
          <a:blip r:embed="rId2" cstate="print"/>
          <a:srcRect/>
          <a:stretch>
            <a:fillRect/>
          </a:stretch>
        </p:blipFill>
        <p:spPr bwMode="auto">
          <a:xfrm>
            <a:off x="251520" y="1700808"/>
            <a:ext cx="4392488" cy="4680520"/>
          </a:xfrm>
          <a:prstGeom prst="rect">
            <a:avLst/>
          </a:prstGeom>
          <a:noFill/>
        </p:spPr>
      </p:pic>
      <p:pic>
        <p:nvPicPr>
          <p:cNvPr id="57348" name="Picture 4" descr="http://t3.gstatic.com/images?q=tbn:ANd9GcQXPWfwtdtEQdGSCERt-cBQtN5KeZAk1hCEtSREgx36BPT_V0iESg"/>
          <p:cNvPicPr>
            <a:picLocks noChangeAspect="1" noChangeArrowheads="1"/>
          </p:cNvPicPr>
          <p:nvPr/>
        </p:nvPicPr>
        <p:blipFill>
          <a:blip r:embed="rId3" cstate="print"/>
          <a:srcRect/>
          <a:stretch>
            <a:fillRect/>
          </a:stretch>
        </p:blipFill>
        <p:spPr bwMode="auto">
          <a:xfrm>
            <a:off x="4932040" y="1700808"/>
            <a:ext cx="3960440" cy="468052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2146250"/>
          </a:xfrm>
          <a:solidFill>
            <a:srgbClr val="FFC000"/>
          </a:solidFill>
        </p:spPr>
        <p:txBody>
          <a:bodyPr>
            <a:normAutofit fontScale="90000"/>
          </a:bodyPr>
          <a:lstStyle/>
          <a:p>
            <a:r>
              <a:rPr lang="es-CO" dirty="0" smtClean="0"/>
              <a:t>Dios manifiesta su ira por la impiedad reinante en los profesos “cristianos”, lo cual es un pequeño reflejo de lo que sucederá al final</a:t>
            </a:r>
            <a:endParaRPr lang="es-CO" dirty="0"/>
          </a:p>
        </p:txBody>
      </p:sp>
      <p:pic>
        <p:nvPicPr>
          <p:cNvPr id="58370" name="Picture 2" descr="http://t0.gstatic.com/images?q=tbn:ANd9GcQo9EEl6pSCjAwVtVdVG11y30r6MRZrSx5GQ3YXVd8sCzspRZQE"/>
          <p:cNvPicPr>
            <a:picLocks noChangeAspect="1" noChangeArrowheads="1"/>
          </p:cNvPicPr>
          <p:nvPr/>
        </p:nvPicPr>
        <p:blipFill>
          <a:blip r:embed="rId2" cstate="print"/>
          <a:srcRect/>
          <a:stretch>
            <a:fillRect/>
          </a:stretch>
        </p:blipFill>
        <p:spPr bwMode="auto">
          <a:xfrm>
            <a:off x="251520" y="2492896"/>
            <a:ext cx="4680520" cy="4032448"/>
          </a:xfrm>
          <a:prstGeom prst="rect">
            <a:avLst/>
          </a:prstGeom>
          <a:noFill/>
        </p:spPr>
      </p:pic>
      <p:pic>
        <p:nvPicPr>
          <p:cNvPr id="58372" name="Picture 4" descr="http://t3.gstatic.com/images?q=tbn:ANd9GcSSS9NgRgDOWaSvJRbI3mLBkj4aznzvjx7PPcU_uaIedDEcH22mZQ"/>
          <p:cNvPicPr>
            <a:picLocks noChangeAspect="1" noChangeArrowheads="1"/>
          </p:cNvPicPr>
          <p:nvPr/>
        </p:nvPicPr>
        <p:blipFill>
          <a:blip r:embed="rId3" cstate="print"/>
          <a:srcRect/>
          <a:stretch>
            <a:fillRect/>
          </a:stretch>
        </p:blipFill>
        <p:spPr bwMode="auto">
          <a:xfrm>
            <a:off x="5076056" y="2492896"/>
            <a:ext cx="3816424" cy="403244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a:bodyPr>
          <a:lstStyle/>
          <a:p>
            <a:r>
              <a:rPr lang="es-CO" sz="5400" b="1" dirty="0" smtClean="0"/>
              <a:t>San Francisco y Oakland </a:t>
            </a:r>
          </a:p>
        </p:txBody>
      </p:sp>
      <p:sp>
        <p:nvSpPr>
          <p:cNvPr id="3" name="2 Marcador de contenido"/>
          <p:cNvSpPr>
            <a:spLocks noGrp="1"/>
          </p:cNvSpPr>
          <p:nvPr>
            <p:ph idx="1"/>
          </p:nvPr>
        </p:nvSpPr>
        <p:spPr>
          <a:xfrm>
            <a:off x="457200" y="1600201"/>
            <a:ext cx="8229600" cy="1612775"/>
          </a:xfrm>
        </p:spPr>
        <p:txBody>
          <a:bodyPr>
            <a:normAutofit fontScale="92500" lnSpcReduction="20000"/>
          </a:bodyPr>
          <a:lstStyle/>
          <a:p>
            <a:r>
              <a:rPr lang="es-CO" dirty="0" smtClean="0"/>
              <a:t>San Francisco y Oakland están llegando a ser como </a:t>
            </a:r>
            <a:r>
              <a:rPr lang="es-CO" u="sng" dirty="0" smtClean="0">
                <a:solidFill>
                  <a:srgbClr val="0070C0"/>
                </a:solidFill>
              </a:rPr>
              <a:t>Sodoma y Gomorra</a:t>
            </a:r>
            <a:r>
              <a:rPr lang="es-CO" dirty="0" smtClean="0"/>
              <a:t>, y el Señor las visitará. De aquí a no mucho tiempo sufrirán bajo sus juicios.-</a:t>
            </a:r>
            <a:r>
              <a:rPr lang="es-CO" dirty="0" smtClean="0">
                <a:solidFill>
                  <a:srgbClr val="FF0000"/>
                </a:solidFill>
              </a:rPr>
              <a:t>Ms 30, 1903. </a:t>
            </a:r>
          </a:p>
          <a:p>
            <a:endParaRPr lang="es-CO" dirty="0"/>
          </a:p>
        </p:txBody>
      </p:sp>
      <p:sp>
        <p:nvSpPr>
          <p:cNvPr id="4" name="3 Rectángulo"/>
          <p:cNvSpPr/>
          <p:nvPr/>
        </p:nvSpPr>
        <p:spPr>
          <a:xfrm>
            <a:off x="251520" y="3356992"/>
            <a:ext cx="4176464" cy="3539430"/>
          </a:xfrm>
          <a:prstGeom prst="rect">
            <a:avLst/>
          </a:prstGeom>
          <a:solidFill>
            <a:schemeClr val="accent1">
              <a:lumMod val="20000"/>
              <a:lumOff val="80000"/>
            </a:schemeClr>
          </a:solidFill>
        </p:spPr>
        <p:txBody>
          <a:bodyPr wrap="square">
            <a:spAutoFit/>
          </a:bodyPr>
          <a:lstStyle/>
          <a:p>
            <a:r>
              <a:rPr lang="es-CO" sz="2800" dirty="0" smtClean="0"/>
              <a:t>El terrible terremoto que azotó a San Francisco será seguido por otras manifestaciones del poder de Dios.</a:t>
            </a:r>
            <a:r>
              <a:rPr lang="es-ES" sz="2800" dirty="0" smtClean="0"/>
              <a:t> Nota: Ocurrió la mañana del </a:t>
            </a:r>
            <a:r>
              <a:rPr lang="es-ES" sz="2800" dirty="0" smtClean="0">
                <a:hlinkClick r:id="rId2" action="ppaction://hlinkfile" tooltip="18 de abril"/>
              </a:rPr>
              <a:t>18 de abril</a:t>
            </a:r>
            <a:r>
              <a:rPr lang="es-ES" sz="2800" dirty="0" smtClean="0"/>
              <a:t> de </a:t>
            </a:r>
            <a:r>
              <a:rPr lang="es-ES" sz="2800" dirty="0" smtClean="0">
                <a:hlinkClick r:id="rId3" action="ppaction://hlinkfile" tooltip="1906"/>
              </a:rPr>
              <a:t>1906</a:t>
            </a:r>
            <a:r>
              <a:rPr lang="es-ES" sz="2800" dirty="0" smtClean="0"/>
              <a:t>. </a:t>
            </a:r>
            <a:r>
              <a:rPr lang="es-ES" sz="2800" dirty="0" smtClean="0">
                <a:solidFill>
                  <a:srgbClr val="FF0000"/>
                </a:solidFill>
              </a:rPr>
              <a:t>O sea 3 años después de ser profetizado.</a:t>
            </a:r>
            <a:endParaRPr lang="es-CO" sz="2800" dirty="0" smtClean="0">
              <a:solidFill>
                <a:srgbClr val="FF0000"/>
              </a:solidFill>
            </a:endParaRPr>
          </a:p>
        </p:txBody>
      </p:sp>
      <p:pic>
        <p:nvPicPr>
          <p:cNvPr id="15362" name="Picture 2" descr="http://t2.gstatic.com/images?q=tbn:ANd9GcTNHubu4V4cUHvVOF6dTLPYCNmmSAJgQSanMhHbLZLzu-Huv-bosA"/>
          <p:cNvPicPr>
            <a:picLocks noChangeAspect="1" noChangeArrowheads="1"/>
          </p:cNvPicPr>
          <p:nvPr/>
        </p:nvPicPr>
        <p:blipFill>
          <a:blip r:embed="rId4" cstate="print"/>
          <a:srcRect/>
          <a:stretch>
            <a:fillRect/>
          </a:stretch>
        </p:blipFill>
        <p:spPr bwMode="auto">
          <a:xfrm>
            <a:off x="4499992" y="3356992"/>
            <a:ext cx="4320480" cy="33123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15362"/>
                                        </p:tgtEl>
                                        <p:attrNameLst>
                                          <p:attrName>style.visibility</p:attrName>
                                        </p:attrNameLst>
                                      </p:cBhvr>
                                      <p:to>
                                        <p:strVal val="visible"/>
                                      </p:to>
                                    </p:set>
                                    <p:animEffect transition="in" filter="fade">
                                      <p:cBhvr>
                                        <p:cTn id="17" dur="100"/>
                                        <p:tgtEl>
                                          <p:spTgt spid="15362"/>
                                        </p:tgtEl>
                                      </p:cBhvr>
                                    </p:animEffect>
                                    <p:anim calcmode="lin" valueType="num">
                                      <p:cBhvr>
                                        <p:cTn id="18" dur="400" fill="hold"/>
                                        <p:tgtEl>
                                          <p:spTgt spid="15362"/>
                                        </p:tgtEl>
                                        <p:attrNameLst>
                                          <p:attrName>ppt_x</p:attrName>
                                        </p:attrNameLst>
                                      </p:cBhvr>
                                      <p:tavLst>
                                        <p:tav tm="0">
                                          <p:val>
                                            <p:strVal val="#ppt_x"/>
                                          </p:val>
                                        </p:tav>
                                        <p:tav tm="100000">
                                          <p:val>
                                            <p:strVal val="#ppt_x"/>
                                          </p:val>
                                        </p:tav>
                                      </p:tavLst>
                                    </p:anim>
                                    <p:anim calcmode="lin" valueType="num">
                                      <p:cBhvr>
                                        <p:cTn id="19" dur="400" fill="hold"/>
                                        <p:tgtEl>
                                          <p:spTgt spid="1536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53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53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grpId="0" nodeType="click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
                                        <p:tgtEl>
                                          <p:spTgt spid="4"/>
                                        </p:tgtEl>
                                      </p:cBhvr>
                                    </p:animEffect>
                                    <p:anim calcmode="lin" valueType="num">
                                      <p:cBhvr>
                                        <p:cTn id="27" dur="400" fill="hold"/>
                                        <p:tgtEl>
                                          <p:spTgt spid="4"/>
                                        </p:tgtEl>
                                        <p:attrNameLst>
                                          <p:attrName>ppt_x</p:attrName>
                                        </p:attrNameLst>
                                      </p:cBhvr>
                                      <p:tavLst>
                                        <p:tav tm="0">
                                          <p:val>
                                            <p:strVal val="#ppt_x"/>
                                          </p:val>
                                        </p:tav>
                                        <p:tav tm="100000">
                                          <p:val>
                                            <p:strVal val="#ppt_x"/>
                                          </p:val>
                                        </p:tav>
                                      </p:tavLst>
                                    </p:anim>
                                    <p:anim calcmode="lin" valueType="num">
                                      <p:cBhvr>
                                        <p:cTn id="28" dur="400" fill="hold"/>
                                        <p:tgtEl>
                                          <p:spTgt spid="4"/>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
            </a:r>
            <a:br>
              <a:rPr lang="es-CO" dirty="0" smtClean="0"/>
            </a:br>
            <a:r>
              <a:rPr lang="es-CO" sz="5300" b="1" dirty="0" smtClean="0"/>
              <a:t>¿Cuál es la causa de estas calamidades?</a:t>
            </a:r>
            <a:br>
              <a:rPr lang="es-CO" sz="5300" b="1" dirty="0" smtClean="0"/>
            </a:br>
            <a:endParaRPr lang="es-CO" b="1" dirty="0"/>
          </a:p>
        </p:txBody>
      </p:sp>
      <p:sp>
        <p:nvSpPr>
          <p:cNvPr id="3" name="2 Marcador de contenido"/>
          <p:cNvSpPr>
            <a:spLocks noGrp="1"/>
          </p:cNvSpPr>
          <p:nvPr>
            <p:ph idx="1"/>
          </p:nvPr>
        </p:nvSpPr>
        <p:spPr>
          <a:xfrm>
            <a:off x="0" y="1600200"/>
            <a:ext cx="8686800" cy="5257800"/>
          </a:xfrm>
          <a:gradFill>
            <a:gsLst>
              <a:gs pos="42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77500" lnSpcReduction="20000"/>
          </a:bodyPr>
          <a:lstStyle/>
          <a:p>
            <a:pPr>
              <a:buNone/>
            </a:pPr>
            <a:r>
              <a:rPr lang="es-CO" dirty="0" smtClean="0"/>
              <a:t>                       </a:t>
            </a:r>
            <a:r>
              <a:rPr lang="es-CO" sz="3600" b="1" u="sng" dirty="0" smtClean="0">
                <a:solidFill>
                  <a:srgbClr val="FF0000"/>
                </a:solidFill>
              </a:rPr>
              <a:t>Su ley ha sido transgredida.</a:t>
            </a:r>
          </a:p>
          <a:p>
            <a:endParaRPr lang="es-CO" dirty="0" smtClean="0"/>
          </a:p>
          <a:p>
            <a:pPr>
              <a:buNone/>
            </a:pPr>
            <a:r>
              <a:rPr lang="es-CO" dirty="0" smtClean="0"/>
              <a:t>    “Las ciudades se han contaminado con el pecado.</a:t>
            </a:r>
          </a:p>
          <a:p>
            <a:pPr>
              <a:buNone/>
            </a:pPr>
            <a:endParaRPr lang="es-CO" dirty="0" smtClean="0"/>
          </a:p>
          <a:p>
            <a:pPr>
              <a:buNone/>
            </a:pPr>
            <a:r>
              <a:rPr lang="es-CO" dirty="0" smtClean="0"/>
              <a:t>      Estudiad la historia de Nínive. Mediante Jonás, Dios le envió un mensaje a esa ciudad perversa” diciendo: «</a:t>
            </a:r>
            <a:r>
              <a:rPr lang="es-CO" b="1" dirty="0" smtClean="0"/>
              <a:t>Levántate y ve a Nínive, aquella gran ciudad, y clama contra ella, porque su maldad ha subido hasta mí</a:t>
            </a:r>
            <a:r>
              <a:rPr lang="es-CO" dirty="0" smtClean="0"/>
              <a:t>» </a:t>
            </a:r>
            <a:r>
              <a:rPr lang="es-CO" dirty="0" smtClean="0">
                <a:solidFill>
                  <a:srgbClr val="FF0000"/>
                </a:solidFill>
              </a:rPr>
              <a:t>(Jonás 1:2). </a:t>
            </a:r>
          </a:p>
          <a:p>
            <a:pPr>
              <a:buNone/>
            </a:pPr>
            <a:endParaRPr lang="es-CO" dirty="0" smtClean="0">
              <a:solidFill>
                <a:srgbClr val="FF0000"/>
              </a:solidFill>
            </a:endParaRPr>
          </a:p>
          <a:p>
            <a:pPr>
              <a:buNone/>
            </a:pPr>
            <a:r>
              <a:rPr lang="es-CO" dirty="0" smtClean="0">
                <a:solidFill>
                  <a:srgbClr val="FF0000"/>
                </a:solidFill>
              </a:rPr>
              <a:t>     </a:t>
            </a:r>
            <a:r>
              <a:rPr lang="es-CO" dirty="0" smtClean="0"/>
              <a:t>El texto claramente dice que Dios estaba dolido por la transgreción de los ninivitas a su Santa Ley, pero motivado por el amor que les tenía, les envía un mensajero diciendo: “</a:t>
            </a:r>
            <a:r>
              <a:rPr lang="es-CO" b="1" dirty="0" smtClean="0"/>
              <a:t>de aquí a cuarenta días Nínive será destruida</a:t>
            </a:r>
            <a:r>
              <a:rPr lang="es-CO" dirty="0" smtClean="0"/>
              <a:t>”</a:t>
            </a:r>
            <a:r>
              <a:rPr lang="es-CO" dirty="0" smtClean="0">
                <a:solidFill>
                  <a:srgbClr val="FF0000"/>
                </a:solidFill>
              </a:rPr>
              <a:t> (Jonas 3:4).  </a:t>
            </a:r>
            <a:endParaRPr lang="es-CO" u="sng"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Autofit/>
          </a:bodyPr>
          <a:lstStyle/>
          <a:p>
            <a:r>
              <a:rPr lang="es-CO" sz="3200" dirty="0" smtClean="0">
                <a:latin typeface="Algerian" pitchFamily="82" charset="0"/>
              </a:rPr>
              <a:t>¿Cuál fue la actitud de los ninivitas ante el llamado de Dios?</a:t>
            </a:r>
            <a:endParaRPr lang="es-CO" sz="3200" dirty="0">
              <a:latin typeface="Algerian" pitchFamily="82" charset="0"/>
            </a:endParaRPr>
          </a:p>
        </p:txBody>
      </p:sp>
      <p:sp>
        <p:nvSpPr>
          <p:cNvPr id="3" name="2 Marcador de contenido"/>
          <p:cNvSpPr>
            <a:spLocks noGrp="1"/>
          </p:cNvSpPr>
          <p:nvPr>
            <p:ph idx="1"/>
          </p:nvPr>
        </p:nvSpPr>
        <p:spPr>
          <a:xfrm>
            <a:off x="0" y="1600200"/>
            <a:ext cx="8686800" cy="5257800"/>
          </a:xfrm>
          <a:solidFill>
            <a:schemeClr val="accent1">
              <a:lumMod val="20000"/>
              <a:lumOff val="80000"/>
            </a:schemeClr>
          </a:solidFill>
        </p:spPr>
        <p:txBody>
          <a:bodyPr>
            <a:normAutofit fontScale="85000" lnSpcReduction="20000"/>
          </a:bodyPr>
          <a:lstStyle/>
          <a:p>
            <a:pPr>
              <a:buNone/>
            </a:pPr>
            <a:r>
              <a:rPr lang="es-CO" dirty="0" smtClean="0">
                <a:solidFill>
                  <a:srgbClr val="FF0000"/>
                </a:solidFill>
              </a:rPr>
              <a:t>    Jonás 3:5. Dice que: </a:t>
            </a:r>
            <a:r>
              <a:rPr lang="es-CO" dirty="0" smtClean="0"/>
              <a:t> Los hombres de Nínive creyeron á Dios, y pregonaron ayuno, y vistiéronse de sacos desde el mayor de ellos hasta el menor de ellos.</a:t>
            </a:r>
          </a:p>
          <a:p>
            <a:pPr>
              <a:buNone/>
            </a:pPr>
            <a:endParaRPr lang="es-CO" dirty="0" smtClean="0"/>
          </a:p>
          <a:p>
            <a:pPr>
              <a:buNone/>
            </a:pPr>
            <a:r>
              <a:rPr lang="es-CO" dirty="0" smtClean="0"/>
              <a:t>     Ahora: </a:t>
            </a:r>
            <a:r>
              <a:rPr lang="es-CO" dirty="0" smtClean="0">
                <a:solidFill>
                  <a:srgbClr val="FF0000"/>
                </a:solidFill>
                <a:latin typeface="Algerian" pitchFamily="82" charset="0"/>
              </a:rPr>
              <a:t>¿Cuál fue la actitud de Dios ante la respuesta de los ninivitas?</a:t>
            </a:r>
          </a:p>
          <a:p>
            <a:pPr>
              <a:buNone/>
            </a:pPr>
            <a:endParaRPr lang="es-CO" dirty="0" smtClean="0"/>
          </a:p>
          <a:p>
            <a:pPr>
              <a:buNone/>
            </a:pPr>
            <a:r>
              <a:rPr lang="es-CO" dirty="0" smtClean="0"/>
              <a:t>      </a:t>
            </a:r>
            <a:r>
              <a:rPr lang="es-CO" dirty="0" smtClean="0">
                <a:solidFill>
                  <a:srgbClr val="FF0000"/>
                </a:solidFill>
              </a:rPr>
              <a:t>Verso 10</a:t>
            </a:r>
            <a:r>
              <a:rPr lang="es-CO" dirty="0" smtClean="0"/>
              <a:t>.  Y vio Dios lo que hicieron, que se convirtieron de su mal camino: y </a:t>
            </a:r>
            <a:r>
              <a:rPr lang="es-CO" u="sng" dirty="0" smtClean="0">
                <a:solidFill>
                  <a:srgbClr val="0070C0"/>
                </a:solidFill>
              </a:rPr>
              <a:t>arrepintióse del mal que había dicho les había de hacer, y no lo hizo.</a:t>
            </a:r>
          </a:p>
          <a:p>
            <a:pPr>
              <a:buNone/>
            </a:pPr>
            <a:endParaRPr lang="es-CO" dirty="0" smtClean="0"/>
          </a:p>
          <a:p>
            <a:pPr>
              <a:buNone/>
            </a:pPr>
            <a:r>
              <a:rPr lang="es-CO" dirty="0" smtClean="0"/>
              <a:t>     “Muchos mensajes semejantes se darían en nuestro tiempo, </a:t>
            </a:r>
            <a:r>
              <a:rPr lang="es-CO" u="sng" dirty="0" smtClean="0"/>
              <a:t>si las ciudades impías se arrepintiesen como lo hizo Nínive</a:t>
            </a:r>
            <a:r>
              <a:rPr lang="es-CO" dirty="0" smtClean="0"/>
              <a:t>”.-</a:t>
            </a:r>
            <a:r>
              <a:rPr lang="es-CO" dirty="0" smtClean="0">
                <a:solidFill>
                  <a:srgbClr val="FF0000"/>
                </a:solidFill>
              </a:rPr>
              <a:t>Ms 61a, escrito en Junio 3, 1906.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 to="" calcmode="lin" valueType="num">
                                      <p:cBhvr>
                                        <p:cTn id="32"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184576" cy="6192688"/>
          </a:xfrm>
          <a:solidFill>
            <a:schemeClr val="bg2"/>
          </a:solidFill>
        </p:spPr>
        <p:txBody>
          <a:bodyPr>
            <a:normAutofit lnSpcReduction="10000"/>
          </a:bodyPr>
          <a:lstStyle/>
          <a:p>
            <a:pPr algn="ctr">
              <a:buNone/>
            </a:pPr>
            <a:r>
              <a:rPr lang="es-CO" dirty="0" smtClean="0"/>
              <a:t>    </a:t>
            </a:r>
          </a:p>
          <a:p>
            <a:pPr algn="ctr">
              <a:buNone/>
            </a:pPr>
            <a:r>
              <a:rPr lang="es-CO" dirty="0" smtClean="0"/>
              <a:t>Aun en las ciudades donde han caído los juicios de Dios como consecuencia de la transgresión,</a:t>
            </a:r>
            <a:r>
              <a:rPr lang="es-CO" u="sng" dirty="0" smtClean="0">
                <a:solidFill>
                  <a:srgbClr val="0070C0"/>
                </a:solidFill>
              </a:rPr>
              <a:t> no hay señal de arrepentimiento</a:t>
            </a:r>
            <a:r>
              <a:rPr lang="es-CO" dirty="0" smtClean="0"/>
              <a:t>.</a:t>
            </a:r>
          </a:p>
          <a:p>
            <a:pPr algn="ctr">
              <a:buNone/>
            </a:pPr>
            <a:endParaRPr lang="es-CO" dirty="0" smtClean="0"/>
          </a:p>
          <a:p>
            <a:pPr algn="ctr">
              <a:buNone/>
            </a:pPr>
            <a:r>
              <a:rPr lang="es-CO" dirty="0" smtClean="0"/>
              <a:t> Los </a:t>
            </a:r>
            <a:r>
              <a:rPr lang="es-CO" dirty="0" smtClean="0">
                <a:solidFill>
                  <a:srgbClr val="0070C0"/>
                </a:solidFill>
              </a:rPr>
              <a:t>bares </a:t>
            </a:r>
            <a:r>
              <a:rPr lang="es-CO" dirty="0" smtClean="0"/>
              <a:t>[de bebidas y bailes] </a:t>
            </a:r>
            <a:r>
              <a:rPr lang="es-CO" dirty="0" smtClean="0">
                <a:solidFill>
                  <a:srgbClr val="0070C0"/>
                </a:solidFill>
              </a:rPr>
              <a:t>todavía están abiertos y se mantienen muchas tentaciones ante la gente</a:t>
            </a:r>
            <a:r>
              <a:rPr lang="es-CO" dirty="0" smtClean="0"/>
              <a:t>.-</a:t>
            </a:r>
            <a:r>
              <a:rPr lang="es-CO" dirty="0" smtClean="0">
                <a:solidFill>
                  <a:srgbClr val="FF0000"/>
                </a:solidFill>
              </a:rPr>
              <a:t>Carta 268, Agosto 20, 1906. </a:t>
            </a:r>
          </a:p>
          <a:p>
            <a:endParaRPr lang="es-CO" dirty="0">
              <a:solidFill>
                <a:srgbClr val="FF0000"/>
              </a:solidFill>
            </a:endParaRPr>
          </a:p>
        </p:txBody>
      </p:sp>
      <p:pic>
        <p:nvPicPr>
          <p:cNvPr id="60418" name="Picture 2" descr="http://caminoalcielo.com/images/Jes-lad.gif"/>
          <p:cNvPicPr>
            <a:picLocks noChangeAspect="1" noChangeArrowheads="1"/>
          </p:cNvPicPr>
          <p:nvPr/>
        </p:nvPicPr>
        <p:blipFill>
          <a:blip r:embed="rId2" cstate="print"/>
          <a:srcRect/>
          <a:stretch>
            <a:fillRect/>
          </a:stretch>
        </p:blipFill>
        <p:spPr bwMode="auto">
          <a:xfrm>
            <a:off x="5940152" y="476673"/>
            <a:ext cx="2736304" cy="3240359"/>
          </a:xfrm>
          <a:prstGeom prst="rect">
            <a:avLst/>
          </a:prstGeom>
          <a:noFill/>
        </p:spPr>
      </p:pic>
      <p:sp>
        <p:nvSpPr>
          <p:cNvPr id="5" name="4 Rectángulo"/>
          <p:cNvSpPr/>
          <p:nvPr/>
        </p:nvSpPr>
        <p:spPr>
          <a:xfrm>
            <a:off x="5652120" y="3933056"/>
            <a:ext cx="3491880" cy="2554545"/>
          </a:xfrm>
          <a:prstGeom prst="rect">
            <a:avLst/>
          </a:prstGeom>
          <a:solidFill>
            <a:schemeClr val="accent1">
              <a:lumMod val="20000"/>
              <a:lumOff val="80000"/>
            </a:schemeClr>
          </a:solidFill>
        </p:spPr>
        <p:txBody>
          <a:bodyPr wrap="square">
            <a:spAutoFit/>
          </a:bodyPr>
          <a:lstStyle/>
          <a:p>
            <a:pPr algn="ctr"/>
            <a:r>
              <a:rPr lang="es-CO" sz="2000" b="1" dirty="0" smtClean="0"/>
              <a:t>Sobre los que caen estos juicios, como terremotos,  la tierra se agrieta sin haber terremotos, y cuando las casa se caen, dicen: “son fallas geológicas”. Pero no piensan que la causa es la desobediencia a la Ley de Dios.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fade">
                                      <p:cBhvr>
                                        <p:cTn id="7" dur="100"/>
                                        <p:tgtEl>
                                          <p:spTgt spid="60418"/>
                                        </p:tgtEl>
                                      </p:cBhvr>
                                    </p:animEffect>
                                    <p:anim calcmode="lin" valueType="num">
                                      <p:cBhvr>
                                        <p:cTn id="8" dur="400" fill="hold"/>
                                        <p:tgtEl>
                                          <p:spTgt spid="60418"/>
                                        </p:tgtEl>
                                        <p:attrNameLst>
                                          <p:attrName>ppt_x</p:attrName>
                                        </p:attrNameLst>
                                      </p:cBhvr>
                                      <p:tavLst>
                                        <p:tav tm="0">
                                          <p:val>
                                            <p:strVal val="#ppt_x"/>
                                          </p:val>
                                        </p:tav>
                                        <p:tav tm="100000">
                                          <p:val>
                                            <p:strVal val="#ppt_x"/>
                                          </p:val>
                                        </p:tav>
                                      </p:tavLst>
                                    </p:anim>
                                    <p:anim calcmode="lin" valueType="num">
                                      <p:cBhvr>
                                        <p:cTn id="9" dur="400" fill="hold"/>
                                        <p:tgtEl>
                                          <p:spTgt spid="6041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04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04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grpId="0" nodeType="clickEffect">
                                  <p:stCondLst>
                                    <p:cond delay="0"/>
                                  </p:stCondLst>
                                  <p:childTnLst>
                                    <p:set>
                                      <p:cBhvr>
                                        <p:cTn id="15" dur="1" fill="hold">
                                          <p:stCondLst>
                                            <p:cond delay="0"/>
                                          </p:stCondLst>
                                        </p:cTn>
                                        <p:tgtEl>
                                          <p:spTgt spid="3">
                                            <p:bg/>
                                          </p:spTgt>
                                        </p:tgtEl>
                                        <p:attrNameLst>
                                          <p:attrName>style.visibility</p:attrName>
                                        </p:attrNameLst>
                                      </p:cBhvr>
                                      <p:to>
                                        <p:strVal val="visible"/>
                                      </p:to>
                                    </p:set>
                                    <p:anim calcmode="lin" valueType="num">
                                      <p:cBhvr>
                                        <p:cTn id="16" dur="500" fill="hold"/>
                                        <p:tgtEl>
                                          <p:spTgt spid="3">
                                            <p:bg/>
                                          </p:spTgt>
                                        </p:tgtEl>
                                        <p:attrNameLst>
                                          <p:attrName>ppt_w</p:attrName>
                                        </p:attrNameLst>
                                      </p:cBhvr>
                                      <p:tavLst>
                                        <p:tav tm="0">
                                          <p:val>
                                            <p:fltVal val="0"/>
                                          </p:val>
                                        </p:tav>
                                        <p:tav tm="100000">
                                          <p:val>
                                            <p:strVal val="#ppt_w"/>
                                          </p:val>
                                        </p:tav>
                                      </p:tavLst>
                                    </p:anim>
                                    <p:anim calcmode="lin" valueType="num">
                                      <p:cBhvr>
                                        <p:cTn id="17" dur="500" fill="hold"/>
                                        <p:tgtEl>
                                          <p:spTgt spid="3">
                                            <p:bg/>
                                          </p:spTgt>
                                        </p:tgtEl>
                                        <p:attrNameLst>
                                          <p:attrName>ppt_h</p:attrName>
                                        </p:attrNameLst>
                                      </p:cBhvr>
                                      <p:tavLst>
                                        <p:tav tm="0">
                                          <p:val>
                                            <p:fltVal val="0"/>
                                          </p:val>
                                        </p:tav>
                                        <p:tav tm="100000">
                                          <p:val>
                                            <p:strVal val="#ppt_h"/>
                                          </p:val>
                                        </p:tav>
                                      </p:tavLst>
                                    </p:anim>
                                    <p:animEffect transition="in" filter="fade">
                                      <p:cBhvr>
                                        <p:cTn id="18" dur="500"/>
                                        <p:tgtEl>
                                          <p:spTgt spid="3">
                                            <p:bg/>
                                          </p:spTgt>
                                        </p:tgtEl>
                                      </p:cBhvr>
                                    </p:animEffect>
                                  </p:childTnLst>
                                </p:cTn>
                              </p:par>
                            </p:childTnLst>
                          </p:cTn>
                        </p:par>
                      </p:childTnLst>
                    </p:cTn>
                  </p:par>
                  <p:par>
                    <p:cTn id="19" fill="hold">
                      <p:stCondLst>
                        <p:cond delay="indefinite"/>
                      </p:stCondLst>
                      <p:childTnLst>
                        <p:par>
                          <p:cTn id="20" fill="hold">
                            <p:stCondLst>
                              <p:cond delay="0"/>
                            </p:stCondLst>
                            <p:childTnLst>
                              <p:par>
                                <p:cTn id="21" presetID="53"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 calcmode="lin" valueType="num">
                                      <p:cBhvr>
                                        <p:cTn id="2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3">
                                            <p:txEl>
                                              <p:pRg st="1" end="1"/>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calcmode="lin" valueType="num">
                                      <p:cBhvr>
                                        <p:cTn id="30"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1"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solidFill>
                  <a:srgbClr val="FF0000"/>
                </a:solidFill>
                <a:latin typeface="Algerian" pitchFamily="82" charset="0"/>
              </a:rPr>
              <a:t/>
            </a:r>
            <a:br>
              <a:rPr lang="es-CO" dirty="0" smtClean="0">
                <a:solidFill>
                  <a:srgbClr val="FF0000"/>
                </a:solidFill>
                <a:latin typeface="Algerian" pitchFamily="82" charset="0"/>
              </a:rPr>
            </a:br>
            <a:r>
              <a:rPr lang="es-CO" sz="4000" b="1" dirty="0" smtClean="0">
                <a:solidFill>
                  <a:srgbClr val="FF0000"/>
                </a:solidFill>
                <a:latin typeface="Algerian" pitchFamily="82" charset="0"/>
              </a:rPr>
              <a:t>Otras ciudades impías </a:t>
            </a:r>
            <a:br>
              <a:rPr lang="es-CO" sz="4000" b="1" dirty="0" smtClean="0">
                <a:solidFill>
                  <a:srgbClr val="FF0000"/>
                </a:solidFill>
                <a:latin typeface="Algerian" pitchFamily="82" charset="0"/>
              </a:rPr>
            </a:br>
            <a:endParaRPr lang="es-CO" b="1" dirty="0">
              <a:solidFill>
                <a:srgbClr val="FF0000"/>
              </a:solidFill>
              <a:latin typeface="Algerian" pitchFamily="82" charset="0"/>
            </a:endParaRPr>
          </a:p>
        </p:txBody>
      </p:sp>
      <p:sp>
        <p:nvSpPr>
          <p:cNvPr id="3" name="2 Marcador de contenido"/>
          <p:cNvSpPr>
            <a:spLocks noGrp="1"/>
          </p:cNvSpPr>
          <p:nvPr>
            <p:ph idx="1"/>
          </p:nvPr>
        </p:nvSpPr>
        <p:spPr>
          <a:xfrm>
            <a:off x="0" y="1412776"/>
            <a:ext cx="5508104" cy="5445224"/>
          </a:xfrm>
          <a:solidFill>
            <a:schemeClr val="accent2">
              <a:lumMod val="20000"/>
              <a:lumOff val="80000"/>
            </a:schemeClr>
          </a:solidFill>
        </p:spPr>
        <p:txBody>
          <a:bodyPr>
            <a:normAutofit fontScale="85000" lnSpcReduction="10000"/>
          </a:bodyPr>
          <a:lstStyle/>
          <a:p>
            <a:pPr>
              <a:buNone/>
            </a:pPr>
            <a:r>
              <a:rPr lang="es-CO" dirty="0" smtClean="0"/>
              <a:t>    A medida que nos acerquemos al fin de la historia de esta tierra, se repetirán en otras partes las escenas de la calamidad de San Francisco... Estas cosas me hacen sentir que estamos en tiempos muy solemnes porque sé que el día del juicio es inminente.</a:t>
            </a:r>
          </a:p>
          <a:p>
            <a:endParaRPr lang="es-CO" dirty="0" smtClean="0"/>
          </a:p>
          <a:p>
            <a:pPr>
              <a:buNone/>
            </a:pPr>
            <a:r>
              <a:rPr lang="es-CO" dirty="0" smtClean="0"/>
              <a:t>    Los juicios que ya han descendido son una advertencia, pero no el fin del castigo que vendrá sobre las ciudades impías... </a:t>
            </a:r>
          </a:p>
          <a:p>
            <a:endParaRPr lang="es-CO" dirty="0" smtClean="0"/>
          </a:p>
          <a:p>
            <a:endParaRPr lang="es-CO" dirty="0"/>
          </a:p>
        </p:txBody>
      </p:sp>
      <p:pic>
        <p:nvPicPr>
          <p:cNvPr id="14338" name="Picture 2" descr="http://t2.gstatic.com/images?q=tbn:ANd9GcTagUYuKEcYa6up-H_opWU4T5Sli478BoAlPPWN--voBPCpm2rV4w"/>
          <p:cNvPicPr>
            <a:picLocks noChangeAspect="1" noChangeArrowheads="1"/>
          </p:cNvPicPr>
          <p:nvPr/>
        </p:nvPicPr>
        <p:blipFill>
          <a:blip r:embed="rId2" cstate="print"/>
          <a:srcRect/>
          <a:stretch>
            <a:fillRect/>
          </a:stretch>
        </p:blipFill>
        <p:spPr bwMode="auto">
          <a:xfrm>
            <a:off x="5724128" y="1628800"/>
            <a:ext cx="3168352" cy="43204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nodeType="clickEffect">
                                  <p:stCondLst>
                                    <p:cond delay="0"/>
                                  </p:stCondLst>
                                  <p:childTnLst>
                                    <p:set>
                                      <p:cBhvr>
                                        <p:cTn id="29" dur="1" fill="hold">
                                          <p:stCondLst>
                                            <p:cond delay="0"/>
                                          </p:stCondLst>
                                        </p:cTn>
                                        <p:tgtEl>
                                          <p:spTgt spid="14338"/>
                                        </p:tgtEl>
                                        <p:attrNameLst>
                                          <p:attrName>style.visibility</p:attrName>
                                        </p:attrNameLst>
                                      </p:cBhvr>
                                      <p:to>
                                        <p:strVal val="visible"/>
                                      </p:to>
                                    </p:set>
                                    <p:animEffect transition="in" filter="fade">
                                      <p:cBhvr>
                                        <p:cTn id="30" dur="100"/>
                                        <p:tgtEl>
                                          <p:spTgt spid="14338"/>
                                        </p:tgtEl>
                                      </p:cBhvr>
                                    </p:animEffect>
                                    <p:anim calcmode="lin" valueType="num">
                                      <p:cBhvr>
                                        <p:cTn id="31" dur="400" fill="hold"/>
                                        <p:tgtEl>
                                          <p:spTgt spid="14338"/>
                                        </p:tgtEl>
                                        <p:attrNameLst>
                                          <p:attrName>ppt_x</p:attrName>
                                        </p:attrNameLst>
                                      </p:cBhvr>
                                      <p:tavLst>
                                        <p:tav tm="0">
                                          <p:val>
                                            <p:strVal val="#ppt_x"/>
                                          </p:val>
                                        </p:tav>
                                        <p:tav tm="100000">
                                          <p:val>
                                            <p:strVal val="#ppt_x"/>
                                          </p:val>
                                        </p:tav>
                                      </p:tavLst>
                                    </p:anim>
                                    <p:anim calcmode="lin" valueType="num">
                                      <p:cBhvr>
                                        <p:cTn id="32" dur="400" fill="hold"/>
                                        <p:tgtEl>
                                          <p:spTgt spid="14338"/>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1433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1433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blinds(horizontal)">
                                      <p:cBhvr>
                                        <p:cTn id="3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uiExpand="1"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8686800" cy="6453336"/>
          </a:xfrm>
          <a:solidFill>
            <a:schemeClr val="accent2">
              <a:lumMod val="20000"/>
              <a:lumOff val="80000"/>
            </a:schemeClr>
          </a:solidFill>
        </p:spPr>
        <p:txBody>
          <a:bodyPr>
            <a:normAutofit fontScale="77500" lnSpcReduction="20000"/>
          </a:bodyPr>
          <a:lstStyle/>
          <a:p>
            <a:r>
              <a:rPr lang="es-CO" dirty="0" smtClean="0"/>
              <a:t>En vista de la importancia que reviste este tema, transcribo las citas Bíblicas que menciona la sierva del Señor. </a:t>
            </a:r>
            <a:r>
              <a:rPr lang="es-CO" dirty="0" smtClean="0">
                <a:solidFill>
                  <a:srgbClr val="FF0000"/>
                </a:solidFill>
              </a:rPr>
              <a:t>Habacuc. 2: 1-20;</a:t>
            </a:r>
          </a:p>
          <a:p>
            <a:endParaRPr lang="es-CO" dirty="0" smtClean="0"/>
          </a:p>
          <a:p>
            <a:r>
              <a:rPr lang="es-CO" dirty="0" smtClean="0"/>
              <a:t>«En mi puesto de guardia</a:t>
            </a:r>
            <a:r>
              <a:rPr lang="es-CO" baseline="30000" dirty="0" smtClean="0"/>
              <a:t> </a:t>
            </a:r>
            <a:r>
              <a:rPr lang="es-CO" dirty="0" smtClean="0"/>
              <a:t>estaré,  sobre la fortaleza afirmaré el pie.  Velaré para ver lo que se me dirá y qué he de responder tocante a mi queja.   </a:t>
            </a:r>
            <a:r>
              <a:rPr lang="es-CO" baseline="30000" dirty="0" smtClean="0"/>
              <a:t>2</a:t>
            </a:r>
            <a:r>
              <a:rPr lang="es-CO" dirty="0" smtClean="0"/>
              <a:t> »Jehová me respondió y dijo:  "Escribe la visión, grábala en tablas, para que pueda leerse de corrido. </a:t>
            </a:r>
          </a:p>
          <a:p>
            <a:pPr>
              <a:buNone/>
            </a:pPr>
            <a:r>
              <a:rPr lang="es-CO" dirty="0" smtClean="0"/>
              <a:t>    </a:t>
            </a:r>
            <a:br>
              <a:rPr lang="es-CO" dirty="0" smtClean="0"/>
            </a:br>
            <a:r>
              <a:rPr lang="es-CO" dirty="0" smtClean="0"/>
              <a:t> </a:t>
            </a:r>
            <a:r>
              <a:rPr lang="es-CO" baseline="30000" dirty="0" smtClean="0"/>
              <a:t>3</a:t>
            </a:r>
            <a:r>
              <a:rPr lang="es-CO" dirty="0" smtClean="0"/>
              <a:t> Aunque la visión tarda en cumplirse,  se cumplirá a su tiempo, no fallará. Aunque tarde, espérala,  porque sin duda vendrá, no tardará. </a:t>
            </a:r>
          </a:p>
          <a:p>
            <a:r>
              <a:rPr lang="es-CO" dirty="0" smtClean="0"/>
              <a:t>    </a:t>
            </a:r>
            <a:br>
              <a:rPr lang="es-CO" dirty="0" smtClean="0"/>
            </a:br>
            <a:r>
              <a:rPr lang="es-CO" dirty="0" smtClean="0"/>
              <a:t> </a:t>
            </a:r>
            <a:r>
              <a:rPr lang="es-CO" baseline="30000" dirty="0" smtClean="0"/>
              <a:t>4</a:t>
            </a:r>
            <a:r>
              <a:rPr lang="es-CO" dirty="0" smtClean="0"/>
              <a:t> Aquel cuya alma no es recta se enorgullece; mas el justo por su fe vivirá".  </a:t>
            </a:r>
            <a:r>
              <a:rPr lang="es-CO" baseline="30000" dirty="0" smtClean="0"/>
              <a:t>5</a:t>
            </a:r>
            <a:r>
              <a:rPr lang="es-CO" dirty="0" smtClean="0"/>
              <a:t> »Además, el que es dado al vino es traicionero,  hombre orgulloso, que no prosperará; ensancha como el seol (sepulcro) su garganta y es insaciable como la muerte, aunque reúna para sí todas las naciones  y acapare para sí todos los pueblos.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2">
              <a:lumMod val="20000"/>
              <a:lumOff val="80000"/>
            </a:schemeClr>
          </a:solidFill>
        </p:spPr>
        <p:txBody>
          <a:bodyPr>
            <a:normAutofit fontScale="77500" lnSpcReduction="20000"/>
          </a:bodyPr>
          <a:lstStyle/>
          <a:p>
            <a:r>
              <a:rPr lang="es-CO" sz="3600" b="1" u="sng" dirty="0" smtClean="0">
                <a:solidFill>
                  <a:srgbClr val="FF0000"/>
                </a:solidFill>
              </a:rPr>
              <a:t>5. AYES CONTRA LOS INJUSTOS </a:t>
            </a:r>
          </a:p>
          <a:p>
            <a:endParaRPr lang="es-CO" dirty="0" smtClean="0"/>
          </a:p>
          <a:p>
            <a:r>
              <a:rPr lang="es-CO" dirty="0" smtClean="0"/>
              <a:t> </a:t>
            </a:r>
            <a:r>
              <a:rPr lang="es-CO" baseline="30000" dirty="0" smtClean="0"/>
              <a:t>6</a:t>
            </a:r>
            <a:r>
              <a:rPr lang="es-CO" dirty="0" smtClean="0"/>
              <a:t> »¿No entonarán todos estos contra él, refranes y sarcasmos?   Dirán: (</a:t>
            </a:r>
            <a:r>
              <a:rPr lang="es-CO" b="1" dirty="0" smtClean="0">
                <a:solidFill>
                  <a:srgbClr val="FF0000"/>
                </a:solidFill>
              </a:rPr>
              <a:t>1</a:t>
            </a:r>
            <a:r>
              <a:rPr lang="es-CO" dirty="0" smtClean="0"/>
              <a:t>) "¡</a:t>
            </a:r>
            <a:r>
              <a:rPr lang="es-CO" dirty="0" smtClean="0">
                <a:solidFill>
                  <a:srgbClr val="0070C0"/>
                </a:solidFill>
              </a:rPr>
              <a:t>Ay del que multiplicó lo que no era suyo</a:t>
            </a:r>
            <a:r>
              <a:rPr lang="es-CO" dirty="0" smtClean="0"/>
              <a:t>! ¿Hasta cuándo seguirá acumulando  prenda tras prenda?"  </a:t>
            </a:r>
            <a:r>
              <a:rPr lang="es-CO" baseline="30000" dirty="0" smtClean="0"/>
              <a:t>7</a:t>
            </a:r>
            <a:r>
              <a:rPr lang="es-CO" dirty="0" smtClean="0"/>
              <a:t> »¿No se levantarán de repente tus deudores  y se despertarán los que te harán temblar?  Tú serás como despojo para ellos. </a:t>
            </a:r>
          </a:p>
          <a:p>
            <a:r>
              <a:rPr lang="es-CO" dirty="0" smtClean="0"/>
              <a:t>    </a:t>
            </a:r>
            <a:br>
              <a:rPr lang="es-CO" dirty="0" smtClean="0"/>
            </a:br>
            <a:r>
              <a:rPr lang="es-CO" dirty="0" smtClean="0"/>
              <a:t> </a:t>
            </a:r>
            <a:r>
              <a:rPr lang="es-CO" baseline="30000" dirty="0" smtClean="0"/>
              <a:t>8</a:t>
            </a:r>
            <a:r>
              <a:rPr lang="es-CO" dirty="0" smtClean="0"/>
              <a:t> Por cuanto has despojado a muchas naciones,  todos los otros pueblos te despojarán a ti, a causa de la sangre de los hombres,  y de las violencias hechas a la tierra, a las ciudades y a todos los que en ellas habitaban. </a:t>
            </a:r>
          </a:p>
          <a:p>
            <a:r>
              <a:rPr lang="es-CO" dirty="0" smtClean="0"/>
              <a:t>    </a:t>
            </a:r>
            <a:br>
              <a:rPr lang="es-CO" dirty="0" smtClean="0"/>
            </a:br>
            <a:r>
              <a:rPr lang="es-CO" dirty="0" smtClean="0"/>
              <a:t> </a:t>
            </a:r>
            <a:r>
              <a:rPr lang="es-CO" baseline="30000" dirty="0" smtClean="0"/>
              <a:t>9 </a:t>
            </a:r>
            <a:r>
              <a:rPr lang="es-CO" sz="4100" baseline="30000" dirty="0" smtClean="0"/>
              <a:t>(</a:t>
            </a:r>
            <a:r>
              <a:rPr lang="es-CO" sz="4600" b="1" baseline="30000" dirty="0" smtClean="0">
                <a:solidFill>
                  <a:srgbClr val="FF0000"/>
                </a:solidFill>
              </a:rPr>
              <a:t>2</a:t>
            </a:r>
            <a:r>
              <a:rPr lang="es-CO" sz="4100" baseline="30000" dirty="0" smtClean="0"/>
              <a:t>)</a:t>
            </a:r>
            <a:r>
              <a:rPr lang="es-CO" sz="4100" dirty="0" smtClean="0"/>
              <a:t> </a:t>
            </a:r>
            <a:r>
              <a:rPr lang="es-CO" dirty="0" smtClean="0"/>
              <a:t>»¡</a:t>
            </a:r>
            <a:r>
              <a:rPr lang="es-CO" dirty="0" smtClean="0">
                <a:solidFill>
                  <a:srgbClr val="0070C0"/>
                </a:solidFill>
              </a:rPr>
              <a:t>Ay del que codicia injusta ganancia para su casa, para poner en alto su nido, para escaparse del poder del mal</a:t>
            </a:r>
            <a:r>
              <a:rPr lang="es-CO" dirty="0" smtClean="0"/>
              <a:t>! </a:t>
            </a:r>
            <a:r>
              <a:rPr lang="es-CO" baseline="30000" dirty="0" smtClean="0"/>
              <a:t>10</a:t>
            </a:r>
            <a:r>
              <a:rPr lang="es-CO" dirty="0" smtClean="0"/>
              <a:t> Tomaste consejo vergonzoso para tu casa,  asolaste muchos pueblos  y has pecado contra tu vida.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to="" calcmode="lin" valueType="num">
                                      <p:cBhvr>
                                        <p:cTn id="27"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accent2">
              <a:lumMod val="20000"/>
              <a:lumOff val="80000"/>
            </a:schemeClr>
          </a:solidFill>
        </p:spPr>
        <p:txBody>
          <a:bodyPr>
            <a:normAutofit fontScale="92500" lnSpcReduction="20000"/>
          </a:bodyPr>
          <a:lstStyle/>
          <a:p>
            <a:endParaRPr lang="es-CO" baseline="30000" dirty="0" smtClean="0"/>
          </a:p>
          <a:p>
            <a:r>
              <a:rPr lang="es-CO" baseline="30000" dirty="0" smtClean="0"/>
              <a:t>11</a:t>
            </a:r>
            <a:r>
              <a:rPr lang="es-CO" dirty="0" smtClean="0"/>
              <a:t> Porque la piedra clamará desde el muro  y la tabla del enmaderado le responderá. </a:t>
            </a:r>
            <a:r>
              <a:rPr lang="es-CO" baseline="30000" dirty="0" smtClean="0"/>
              <a:t>12</a:t>
            </a:r>
            <a:r>
              <a:rPr lang="es-CO" dirty="0" smtClean="0"/>
              <a:t> (</a:t>
            </a:r>
            <a:r>
              <a:rPr lang="es-CO" b="1" dirty="0" smtClean="0">
                <a:solidFill>
                  <a:srgbClr val="FF0000"/>
                </a:solidFill>
              </a:rPr>
              <a:t>3</a:t>
            </a:r>
            <a:r>
              <a:rPr lang="es-CO" dirty="0" smtClean="0"/>
              <a:t>) »¡</a:t>
            </a:r>
            <a:r>
              <a:rPr lang="es-CO" dirty="0" smtClean="0">
                <a:solidFill>
                  <a:srgbClr val="0070C0"/>
                </a:solidFill>
              </a:rPr>
              <a:t>Ay del que edifica con sangre la ciudad  y del que la funda sobre la maldad</a:t>
            </a:r>
            <a:r>
              <a:rPr lang="es-CO" dirty="0" smtClean="0"/>
              <a:t>!     </a:t>
            </a:r>
            <a:br>
              <a:rPr lang="es-CO" dirty="0" smtClean="0"/>
            </a:br>
            <a:r>
              <a:rPr lang="es-CO" dirty="0" smtClean="0"/>
              <a:t> </a:t>
            </a:r>
          </a:p>
          <a:p>
            <a:r>
              <a:rPr lang="es-CO" baseline="30000" dirty="0" smtClean="0"/>
              <a:t>13</a:t>
            </a:r>
            <a:r>
              <a:rPr lang="es-CO" dirty="0" smtClean="0"/>
              <a:t> ¿No viene esto de Jehová de los ejércitos? </a:t>
            </a:r>
            <a:r>
              <a:rPr lang="es-CO" u="sng" dirty="0" smtClean="0"/>
              <a:t>Los pueblos, pues, trabajarán para el fuego</a:t>
            </a:r>
            <a:r>
              <a:rPr lang="es-CO" dirty="0" smtClean="0"/>
              <a:t>, y </a:t>
            </a:r>
            <a:r>
              <a:rPr lang="es-CO" u="sng" dirty="0" smtClean="0"/>
              <a:t>las naciones se fatigarán en vano</a:t>
            </a:r>
            <a:r>
              <a:rPr lang="es-CO" dirty="0" smtClean="0"/>
              <a:t>. </a:t>
            </a:r>
            <a:r>
              <a:rPr lang="es-CO" baseline="30000" dirty="0" smtClean="0"/>
              <a:t>14</a:t>
            </a:r>
            <a:r>
              <a:rPr lang="es-CO" dirty="0" smtClean="0"/>
              <a:t> Porque la tierra se llenará del conocimiento de la gloria de Jehová, como las aguas cubren el mar. </a:t>
            </a:r>
          </a:p>
          <a:p>
            <a:pPr>
              <a:buNone/>
            </a:pPr>
            <a:r>
              <a:rPr lang="es-CO" dirty="0" smtClean="0"/>
              <a:t>    </a:t>
            </a:r>
            <a:br>
              <a:rPr lang="es-CO" dirty="0" smtClean="0"/>
            </a:br>
            <a:r>
              <a:rPr lang="es-CO" dirty="0" smtClean="0"/>
              <a:t> </a:t>
            </a:r>
            <a:r>
              <a:rPr lang="es-CO" baseline="30000" dirty="0" smtClean="0"/>
              <a:t>15</a:t>
            </a:r>
            <a:r>
              <a:rPr lang="es-CO" dirty="0" smtClean="0"/>
              <a:t> »¡(</a:t>
            </a:r>
            <a:r>
              <a:rPr lang="es-CO" sz="3800" b="1" dirty="0" smtClean="0">
                <a:solidFill>
                  <a:srgbClr val="FF0000"/>
                </a:solidFill>
              </a:rPr>
              <a:t>4</a:t>
            </a:r>
            <a:r>
              <a:rPr lang="es-CO" dirty="0" smtClean="0"/>
              <a:t>) </a:t>
            </a:r>
            <a:r>
              <a:rPr lang="es-CO" dirty="0" smtClean="0">
                <a:solidFill>
                  <a:srgbClr val="0070C0"/>
                </a:solidFill>
              </a:rPr>
              <a:t>Ay del que da de beber a su prójimo</a:t>
            </a:r>
            <a:r>
              <a:rPr lang="es-CO" dirty="0" smtClean="0"/>
              <a:t>! ¡(</a:t>
            </a:r>
            <a:r>
              <a:rPr lang="es-CO" sz="3800" b="1" dirty="0" smtClean="0">
                <a:solidFill>
                  <a:srgbClr val="FF0000"/>
                </a:solidFill>
              </a:rPr>
              <a:t>5</a:t>
            </a:r>
            <a:r>
              <a:rPr lang="es-CO" dirty="0" smtClean="0"/>
              <a:t>) </a:t>
            </a:r>
            <a:r>
              <a:rPr lang="es-CO" dirty="0" smtClean="0">
                <a:solidFill>
                  <a:srgbClr val="0070C0"/>
                </a:solidFill>
              </a:rPr>
              <a:t>Ay de ti, que le acercas tu hiel y lo embriagas para mirar su desnudez</a:t>
            </a: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accent2">
              <a:lumMod val="20000"/>
              <a:lumOff val="80000"/>
            </a:schemeClr>
          </a:solidFill>
        </p:spPr>
        <p:txBody>
          <a:bodyPr>
            <a:normAutofit fontScale="85000" lnSpcReduction="20000"/>
          </a:bodyPr>
          <a:lstStyle/>
          <a:p>
            <a:pPr>
              <a:buNone/>
            </a:pPr>
            <a:r>
              <a:rPr lang="es-CO" baseline="30000" dirty="0" smtClean="0"/>
              <a:t>       16</a:t>
            </a:r>
            <a:r>
              <a:rPr lang="es-CO" dirty="0" smtClean="0"/>
              <a:t> Te has llenado de deshonra más que de honra;  bebe tú también y serás descubierto;  el cáliz de la mano derecha de Jehová vendrá hasta ti  y convertirá en humillación tu gloria.</a:t>
            </a:r>
          </a:p>
          <a:p>
            <a:pPr>
              <a:buNone/>
            </a:pPr>
            <a:r>
              <a:rPr lang="es-CO" dirty="0" smtClean="0"/>
              <a:t>    </a:t>
            </a:r>
            <a:br>
              <a:rPr lang="es-CO" dirty="0" smtClean="0"/>
            </a:br>
            <a:r>
              <a:rPr lang="es-CO" dirty="0" smtClean="0"/>
              <a:t> </a:t>
            </a:r>
            <a:r>
              <a:rPr lang="es-CO" baseline="30000" dirty="0" smtClean="0"/>
              <a:t>17</a:t>
            </a:r>
            <a:r>
              <a:rPr lang="es-CO" dirty="0" smtClean="0"/>
              <a:t> Porque la rapiña del Líbano caerá sobre ti,  y la destrucción de las fieras te quebrantará,  a causa de la sangre de los hombres,   y de las violencias hechas a la tierra,   a las ciudades y a todos los que en ellas habitaban. </a:t>
            </a:r>
          </a:p>
          <a:p>
            <a:pPr>
              <a:buNone/>
            </a:pPr>
            <a:r>
              <a:rPr lang="es-CO" dirty="0" smtClean="0"/>
              <a:t>    </a:t>
            </a:r>
            <a:br>
              <a:rPr lang="es-CO" dirty="0" smtClean="0"/>
            </a:br>
            <a:r>
              <a:rPr lang="es-CO" dirty="0" smtClean="0"/>
              <a:t> </a:t>
            </a:r>
            <a:r>
              <a:rPr lang="es-CO" baseline="30000" dirty="0" smtClean="0"/>
              <a:t>18</a:t>
            </a:r>
            <a:r>
              <a:rPr lang="es-CO" dirty="0" smtClean="0"/>
              <a:t> »</a:t>
            </a:r>
            <a:r>
              <a:rPr lang="es-CO" dirty="0" smtClean="0">
                <a:solidFill>
                  <a:srgbClr val="0070C0"/>
                </a:solidFill>
              </a:rPr>
              <a:t>¿De qué sirve la escultura  que esculpió el que la hizo,  la estatua de fundición que enseña mentira, para que el artífice confíe en su obra  haciendo imágenes mudas</a:t>
            </a:r>
            <a:r>
              <a:rPr lang="es-CO" dirty="0" smtClean="0"/>
              <a:t>?</a:t>
            </a:r>
          </a:p>
          <a:p>
            <a:pPr>
              <a:buNone/>
            </a:pPr>
            <a:r>
              <a:rPr lang="es-CO" dirty="0" smtClean="0"/>
              <a:t>    </a:t>
            </a:r>
            <a:br>
              <a:rPr lang="es-CO" dirty="0" smtClean="0"/>
            </a:br>
            <a:r>
              <a:rPr lang="es-CO" dirty="0" smtClean="0"/>
              <a:t> </a:t>
            </a:r>
            <a:r>
              <a:rPr lang="es-CO" baseline="30000" dirty="0" smtClean="0"/>
              <a:t>19</a:t>
            </a:r>
            <a:r>
              <a:rPr lang="es-CO" dirty="0" smtClean="0"/>
              <a:t> »¡Ay del que dice al palo:  "Despiértate"; y a la piedra muda: "Levántate"! ¿</a:t>
            </a:r>
            <a:r>
              <a:rPr lang="es-CO" dirty="0" smtClean="0">
                <a:solidFill>
                  <a:srgbClr val="0070C0"/>
                </a:solidFill>
              </a:rPr>
              <a:t>Podrán acaso enseñar</a:t>
            </a:r>
            <a:r>
              <a:rPr lang="es-CO" dirty="0" smtClean="0"/>
              <a:t>? </a:t>
            </a:r>
            <a:r>
              <a:rPr lang="es-CO" dirty="0" smtClean="0">
                <a:solidFill>
                  <a:srgbClr val="0070C0"/>
                </a:solidFill>
              </a:rPr>
              <a:t> Aunque está cubierto de oro y plata,  no hay espíritu dentro de él</a:t>
            </a:r>
            <a:r>
              <a:rPr lang="es-CO" dirty="0" smtClean="0"/>
              <a:t>.  </a:t>
            </a:r>
            <a:r>
              <a:rPr lang="es-CO" baseline="30000" dirty="0" smtClean="0"/>
              <a:t>20</a:t>
            </a:r>
            <a:r>
              <a:rPr lang="es-CO" dirty="0" smtClean="0"/>
              <a:t> </a:t>
            </a:r>
            <a:r>
              <a:rPr lang="es-CO" b="1" dirty="0" smtClean="0"/>
              <a:t>Mas Jehová está en su santo templo:  ¡calle delante de él toda la tierra</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Effect transition="in" filter="fade">
                                      <p:cBhvr>
                                        <p:cTn id="34" dur="100"/>
                                        <p:tgtEl>
                                          <p:spTgt spid="3">
                                            <p:txEl>
                                              <p:pRg st="2" end="2"/>
                                            </p:txEl>
                                          </p:spTgt>
                                        </p:tgtEl>
                                      </p:cBhvr>
                                    </p:animEffect>
                                    <p:anim calcmode="lin" valueType="num">
                                      <p:cBhvr>
                                        <p:cTn id="3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Effect transition="in" filter="fade">
                                      <p:cBhvr>
                                        <p:cTn id="43" dur="100"/>
                                        <p:tgtEl>
                                          <p:spTgt spid="3">
                                            <p:txEl>
                                              <p:pRg st="3" end="3"/>
                                            </p:txEl>
                                          </p:spTgt>
                                        </p:tgtEl>
                                      </p:cBhvr>
                                    </p:animEffect>
                                    <p:anim calcmode="lin" valueType="num">
                                      <p:cBhvr>
                                        <p:cTn id="44"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2"/>
          </a:solidFill>
        </p:spPr>
        <p:txBody>
          <a:bodyPr>
            <a:normAutofit fontScale="77500" lnSpcReduction="20000"/>
          </a:bodyPr>
          <a:lstStyle/>
          <a:p>
            <a:r>
              <a:rPr lang="es-CO" dirty="0" smtClean="0"/>
              <a:t> </a:t>
            </a:r>
            <a:r>
              <a:rPr lang="es-CO" sz="4100" b="1" u="sng" dirty="0" smtClean="0">
                <a:solidFill>
                  <a:srgbClr val="FF0000"/>
                </a:solidFill>
              </a:rPr>
              <a:t>El fin de los rebeldes</a:t>
            </a:r>
          </a:p>
          <a:p>
            <a:endParaRPr lang="es-CO" dirty="0" smtClean="0">
              <a:solidFill>
                <a:srgbClr val="FF0000"/>
              </a:solidFill>
            </a:endParaRPr>
          </a:p>
          <a:p>
            <a:r>
              <a:rPr lang="es-CO" dirty="0" smtClean="0">
                <a:solidFill>
                  <a:srgbClr val="FF0000"/>
                </a:solidFill>
              </a:rPr>
              <a:t>Sofonías. 1: 1-3;18</a:t>
            </a:r>
            <a:r>
              <a:rPr lang="es-CO" dirty="0" smtClean="0"/>
              <a:t>.</a:t>
            </a:r>
            <a:r>
              <a:rPr lang="es-CO" baseline="30000" dirty="0" smtClean="0"/>
              <a:t> </a:t>
            </a:r>
            <a:r>
              <a:rPr lang="es-CO" dirty="0" smtClean="0"/>
              <a:t> Palabra de Jehová que vino a Sofonías hijo de Cusi, hijo de Gedalías, hijo de Amarías, hijo de Ezequías, en días de Josías hijo de Amón, rey de Judá.    </a:t>
            </a:r>
          </a:p>
          <a:p>
            <a:endParaRPr lang="es-CO" dirty="0" smtClean="0"/>
          </a:p>
          <a:p>
            <a:r>
              <a:rPr lang="es-CO" dirty="0" smtClean="0"/>
              <a:t> </a:t>
            </a:r>
            <a:r>
              <a:rPr lang="es-CO" baseline="30000" dirty="0" smtClean="0"/>
              <a:t>2</a:t>
            </a:r>
            <a:r>
              <a:rPr lang="es-CO" b="1" dirty="0" smtClean="0">
                <a:solidFill>
                  <a:srgbClr val="0070C0"/>
                </a:solidFill>
              </a:rPr>
              <a:t> Destruiré por completo todas las cosas de sobre la faz de la tierra, dice Jehová.  </a:t>
            </a:r>
            <a:r>
              <a:rPr lang="es-CO" b="1" baseline="30000" dirty="0" smtClean="0">
                <a:solidFill>
                  <a:srgbClr val="0070C0"/>
                </a:solidFill>
              </a:rPr>
              <a:t>3</a:t>
            </a:r>
            <a:r>
              <a:rPr lang="es-CO" b="1" dirty="0" smtClean="0">
                <a:solidFill>
                  <a:srgbClr val="0070C0"/>
                </a:solidFill>
              </a:rPr>
              <a:t> Destruiré los hombres y las bestias; destruiré las aves del cielo y los peces del mar, y cortaré a los impíos; y raeré a los hombres de sobre la faz de la tierra, </a:t>
            </a:r>
            <a:r>
              <a:rPr lang="es-CO" b="1" u="sng" dirty="0" smtClean="0">
                <a:solidFill>
                  <a:srgbClr val="0070C0"/>
                </a:solidFill>
              </a:rPr>
              <a:t>dice Jehová</a:t>
            </a:r>
            <a:r>
              <a:rPr lang="es-CO" u="sng" dirty="0" smtClean="0"/>
              <a:t>. </a:t>
            </a:r>
          </a:p>
          <a:p>
            <a:endParaRPr lang="es-CO" dirty="0" smtClean="0"/>
          </a:p>
          <a:p>
            <a:r>
              <a:rPr lang="es-CO" dirty="0" smtClean="0"/>
              <a:t>18 </a:t>
            </a:r>
            <a:r>
              <a:rPr lang="es-CO" b="1" dirty="0" smtClean="0">
                <a:solidFill>
                  <a:srgbClr val="0070C0"/>
                </a:solidFill>
              </a:rPr>
              <a:t>Ni su plata ni su oro podrá librarlos en el día de la ira de Jehová</a:t>
            </a:r>
            <a:r>
              <a:rPr lang="es-CO" dirty="0" smtClean="0"/>
              <a:t>, </a:t>
            </a:r>
            <a:r>
              <a:rPr lang="es-CO" b="1" dirty="0" smtClean="0"/>
              <a:t>pues toda la tierra será consumida con el fuego de su celo; porque ciertamente destrucción apresurada hará de todos los habitantes de la tierra. </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8686800" cy="6858000"/>
          </a:xfrm>
          <a:solidFill>
            <a:schemeClr val="bg2"/>
          </a:solidFill>
        </p:spPr>
        <p:txBody>
          <a:bodyPr>
            <a:normAutofit fontScale="85000" lnSpcReduction="20000"/>
          </a:bodyPr>
          <a:lstStyle/>
          <a:p>
            <a:r>
              <a:rPr lang="es-CO" sz="3800" b="1" dirty="0" smtClean="0">
                <a:solidFill>
                  <a:srgbClr val="FF0000"/>
                </a:solidFill>
              </a:rPr>
              <a:t>Exhortación a volverse a Jehová</a:t>
            </a:r>
            <a:endParaRPr lang="es-CO" sz="3800" dirty="0" smtClean="0">
              <a:solidFill>
                <a:srgbClr val="FF0000"/>
              </a:solidFill>
            </a:endParaRPr>
          </a:p>
          <a:p>
            <a:endParaRPr lang="es-CO" dirty="0" smtClean="0"/>
          </a:p>
          <a:p>
            <a:r>
              <a:rPr lang="es-CO" dirty="0" smtClean="0"/>
              <a:t> Zacarías. 1:1-4: 14;</a:t>
            </a:r>
            <a:r>
              <a:rPr lang="es-CO" b="1" dirty="0" smtClean="0"/>
              <a:t>  </a:t>
            </a:r>
            <a:r>
              <a:rPr lang="es-CO" dirty="0" smtClean="0"/>
              <a:t>En el octavo mes del año segundo de Darío,</a:t>
            </a:r>
            <a:r>
              <a:rPr lang="es-CO" baseline="30000" dirty="0" smtClean="0"/>
              <a:t> </a:t>
            </a:r>
            <a:r>
              <a:rPr lang="es-CO" dirty="0" smtClean="0"/>
              <a:t>llegó esta palabra de Jehová</a:t>
            </a:r>
            <a:r>
              <a:rPr lang="es-CO" baseline="30000" dirty="0" smtClean="0"/>
              <a:t> </a:t>
            </a:r>
            <a:r>
              <a:rPr lang="es-CO" dirty="0" smtClean="0"/>
              <a:t>al profeta Zacarías hijo de Berequías hijo de Iddo:     </a:t>
            </a:r>
          </a:p>
          <a:p>
            <a:endParaRPr lang="es-CO" baseline="30000" dirty="0" smtClean="0"/>
          </a:p>
          <a:p>
            <a:r>
              <a:rPr lang="es-CO" baseline="30000" dirty="0" smtClean="0"/>
              <a:t>2</a:t>
            </a:r>
            <a:r>
              <a:rPr lang="es-CO" dirty="0" smtClean="0"/>
              <a:t> «Se enojó mucho Jehová contra vuestros padres.  </a:t>
            </a:r>
            <a:r>
              <a:rPr lang="es-CO" baseline="30000" dirty="0" smtClean="0"/>
              <a:t>3</a:t>
            </a:r>
            <a:r>
              <a:rPr lang="es-CO" dirty="0" smtClean="0"/>
              <a:t> Diles, pues: »</a:t>
            </a:r>
            <a:r>
              <a:rPr lang="es-CO" b="1" dirty="0" smtClean="0">
                <a:solidFill>
                  <a:srgbClr val="0070C0"/>
                </a:solidFill>
              </a:rPr>
              <a:t>Así ha dicho Jehová de los ejércitos: Volveos a mí</a:t>
            </a:r>
            <a:r>
              <a:rPr lang="es-CO" dirty="0" smtClean="0"/>
              <a:t>, dice Jehová de los ejércitos, </a:t>
            </a:r>
            <a:r>
              <a:rPr lang="es-CO" b="1" dirty="0" smtClean="0">
                <a:solidFill>
                  <a:srgbClr val="0070C0"/>
                </a:solidFill>
              </a:rPr>
              <a:t>y yo me volveré a vosotros, dice Jehová de los ejércitos. </a:t>
            </a:r>
          </a:p>
          <a:p>
            <a:pPr>
              <a:buNone/>
            </a:pPr>
            <a:r>
              <a:rPr lang="es-CO" dirty="0" smtClean="0"/>
              <a:t>   </a:t>
            </a:r>
          </a:p>
          <a:p>
            <a:r>
              <a:rPr lang="es-CO" dirty="0" smtClean="0"/>
              <a:t> </a:t>
            </a:r>
            <a:r>
              <a:rPr lang="es-CO" baseline="30000" dirty="0" smtClean="0"/>
              <a:t>4</a:t>
            </a:r>
            <a:r>
              <a:rPr lang="es-CO" dirty="0" smtClean="0"/>
              <a:t> »No seáis como vuestros padres, a quienes los primeros profetas</a:t>
            </a:r>
            <a:r>
              <a:rPr lang="es-CO" baseline="30000" dirty="0" smtClean="0"/>
              <a:t> </a:t>
            </a:r>
            <a:r>
              <a:rPr lang="es-CO" dirty="0" smtClean="0"/>
              <a:t>clamaron diciendo: "Así ha dicho Jehová de los ejércitos: </a:t>
            </a:r>
            <a:r>
              <a:rPr lang="es-CO" b="1" dirty="0" smtClean="0">
                <a:solidFill>
                  <a:srgbClr val="0070C0"/>
                </a:solidFill>
              </a:rPr>
              <a:t>Volveos ahora de vuestros malos caminos y de vuestras malas obras</a:t>
            </a:r>
            <a:r>
              <a:rPr lang="es-CO" dirty="0" smtClean="0"/>
              <a:t>"; pero </a:t>
            </a:r>
            <a:r>
              <a:rPr lang="es-CO" b="1" dirty="0" smtClean="0">
                <a:solidFill>
                  <a:srgbClr val="0070C0"/>
                </a:solidFill>
              </a:rPr>
              <a:t>ellos no atendieron ni me escucharon, dice Jehová</a:t>
            </a:r>
            <a:r>
              <a:rPr lang="es-CO" dirty="0" smtClean="0"/>
              <a:t>.</a:t>
            </a:r>
            <a:r>
              <a:rPr lang="es-CO" baseline="30000" dirty="0" smtClean="0"/>
              <a:t> 14</a:t>
            </a:r>
            <a:r>
              <a:rPr lang="es-CO" dirty="0" smtClean="0"/>
              <a:t> Entonces el ángel que hablaba conmigo me dijo: «Proclama: "Así ha dicho Jehová de los ejércitos:  »Celé con gran celo</a:t>
            </a:r>
            <a:r>
              <a:rPr lang="es-CO" baseline="30000" dirty="0" smtClean="0"/>
              <a:t> </a:t>
            </a:r>
            <a:r>
              <a:rPr lang="es-CO" dirty="0" smtClean="0"/>
              <a:t>a Jerusalén y a Sión. (Mi iglesia).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4" end="4"/>
                                            </p:txEl>
                                          </p:spTgt>
                                        </p:tgtEl>
                                        <p:attrNameLst>
                                          <p:attrName>style.visibility</p:attrName>
                                        </p:attrNameLst>
                                      </p:cBhvr>
                                      <p:to>
                                        <p:strVal val="visible"/>
                                      </p:to>
                                    </p:set>
                                    <p:animEffect transition="in" filter="fade">
                                      <p:cBhvr>
                                        <p:cTn id="34" dur="100"/>
                                        <p:tgtEl>
                                          <p:spTgt spid="3">
                                            <p:txEl>
                                              <p:pRg st="4" end="4"/>
                                            </p:txEl>
                                          </p:spTgt>
                                        </p:tgtEl>
                                      </p:cBhvr>
                                    </p:animEffect>
                                    <p:anim calcmode="lin" valueType="num">
                                      <p:cBhvr>
                                        <p:cTn id="35"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
                                        <p:tgtEl>
                                          <p:spTgt spid="3">
                                            <p:txEl>
                                              <p:pRg st="6" end="6"/>
                                            </p:txEl>
                                          </p:spTgt>
                                        </p:tgtEl>
                                      </p:cBhvr>
                                    </p:animEffect>
                                    <p:anim calcmode="lin" valueType="num">
                                      <p:cBhvr>
                                        <p:cTn id="44" dur="4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6" end="6"/>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lstStyle/>
          <a:p>
            <a:r>
              <a:rPr lang="es-CO" dirty="0" smtClean="0">
                <a:latin typeface="Algerian" pitchFamily="82" charset="0"/>
              </a:rPr>
              <a:t>El invariable amor de Dios</a:t>
            </a:r>
            <a:endParaRPr lang="es-CO" dirty="0">
              <a:latin typeface="Algerian" pitchFamily="82" charset="0"/>
            </a:endParaRPr>
          </a:p>
        </p:txBody>
      </p:sp>
      <p:sp>
        <p:nvSpPr>
          <p:cNvPr id="3" name="2 Marcador de contenido"/>
          <p:cNvSpPr>
            <a:spLocks noGrp="1"/>
          </p:cNvSpPr>
          <p:nvPr>
            <p:ph idx="1"/>
          </p:nvPr>
        </p:nvSpPr>
        <p:spPr>
          <a:xfrm>
            <a:off x="0" y="1600200"/>
            <a:ext cx="8686800" cy="5257800"/>
          </a:xfrm>
        </p:spPr>
        <p:txBody>
          <a:bodyPr>
            <a:normAutofit fontScale="85000" lnSpcReduction="10000"/>
          </a:bodyPr>
          <a:lstStyle/>
          <a:p>
            <a:pPr fontAlgn="base"/>
            <a:r>
              <a:rPr lang="es-CO" b="1" dirty="0" smtClean="0">
                <a:solidFill>
                  <a:srgbClr val="FF0000"/>
                </a:solidFill>
              </a:rPr>
              <a:t>Malaquías. 1: 1-4.</a:t>
            </a:r>
            <a:r>
              <a:rPr lang="es-CO" dirty="0" smtClean="0"/>
              <a:t> Carga de la palabra de Jehová contra Israel, por mano de Malaquías.</a:t>
            </a:r>
          </a:p>
          <a:p>
            <a:pPr fontAlgn="base"/>
            <a:endParaRPr lang="es-CO" dirty="0" smtClean="0"/>
          </a:p>
          <a:p>
            <a:pPr fontAlgn="base"/>
            <a:r>
              <a:rPr lang="es-CO" dirty="0" smtClean="0"/>
              <a:t>2  </a:t>
            </a:r>
            <a:r>
              <a:rPr lang="es-CO" b="1" dirty="0" smtClean="0">
                <a:solidFill>
                  <a:srgbClr val="0070C0"/>
                </a:solidFill>
              </a:rPr>
              <a:t>Yo os he amado</a:t>
            </a:r>
            <a:r>
              <a:rPr lang="es-CO" dirty="0" smtClean="0"/>
              <a:t>, dice Jehová: y dijisteis: ¿En qué nos amaste? ¿No era Esaú hermano de Jacob, dice Jehová, y </a:t>
            </a:r>
            <a:r>
              <a:rPr lang="es-CO" b="1" dirty="0" smtClean="0">
                <a:solidFill>
                  <a:srgbClr val="0070C0"/>
                </a:solidFill>
              </a:rPr>
              <a:t>amé á Jacob</a:t>
            </a:r>
            <a:r>
              <a:rPr lang="es-CO" dirty="0" smtClean="0"/>
              <a:t>, 3  Y á Esaú aborrecí, y torné sus montes en asolamiento, y su posesión para los chacales del desierto?</a:t>
            </a:r>
          </a:p>
          <a:p>
            <a:pPr fontAlgn="base"/>
            <a:endParaRPr lang="es-CO" dirty="0" smtClean="0"/>
          </a:p>
          <a:p>
            <a:pPr fontAlgn="base"/>
            <a:r>
              <a:rPr lang="es-CO" dirty="0" smtClean="0"/>
              <a:t>4  Cuando Edom dijere: Nos hemos empobrecido, mas tornemos á edificar lo arruinado; así ha dicho Jehová de los ejércitos: Ellos edificarán, y yo destruiré: y les llamarán Provincia de impiedad, y, Pueblo contra quien Jehová se airó para siempre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5122912" cy="6336704"/>
          </a:xfrm>
          <a:solidFill>
            <a:srgbClr val="FFC000"/>
          </a:solidFill>
        </p:spPr>
        <p:txBody>
          <a:bodyPr>
            <a:normAutofit fontScale="92500" lnSpcReduction="20000"/>
          </a:bodyPr>
          <a:lstStyle/>
          <a:p>
            <a:pPr algn="ctr">
              <a:buNone/>
            </a:pPr>
            <a:r>
              <a:rPr lang="es-CO" dirty="0" smtClean="0"/>
              <a:t>    Note que Dios quiere que toda la humanidad sea salva. </a:t>
            </a:r>
          </a:p>
          <a:p>
            <a:pPr algn="ctr">
              <a:buNone/>
            </a:pPr>
            <a:endParaRPr lang="es-CO" dirty="0" smtClean="0"/>
          </a:p>
          <a:p>
            <a:pPr algn="ctr">
              <a:buNone/>
            </a:pPr>
            <a:r>
              <a:rPr lang="es-CO" dirty="0" smtClean="0"/>
              <a:t>   Esaú tuvo la oportunidad de ser el padre del linaje santo, pero lo despreció por un plato de lentejas. Jacob deseaba ardientemente tener la primogenitura, y la obtuvo. </a:t>
            </a:r>
          </a:p>
          <a:p>
            <a:pPr algn="ctr"/>
            <a:endParaRPr lang="es-CO" dirty="0" smtClean="0"/>
          </a:p>
          <a:p>
            <a:pPr algn="ctr">
              <a:buNone/>
            </a:pPr>
            <a:r>
              <a:rPr lang="es-CO" dirty="0" smtClean="0"/>
              <a:t>   Los ninivitas estaban destinados a la destrucción, pero oyeron el llamado de Dios, se arrepintieron, y fueron perdonados. </a:t>
            </a:r>
          </a:p>
          <a:p>
            <a:endParaRPr lang="es-CO" dirty="0" smtClean="0"/>
          </a:p>
          <a:p>
            <a:endParaRPr lang="es-CO" dirty="0"/>
          </a:p>
        </p:txBody>
      </p:sp>
      <p:pic>
        <p:nvPicPr>
          <p:cNvPr id="17410" name="Picture 2" descr="http://t0.gstatic.com/images?q=tbn:ANd9GcQsNSw0EZVBFkKkp1SW_82wh6gRmO0xE_FjN-uT0ZN3wqPf-huT"/>
          <p:cNvPicPr>
            <a:picLocks noChangeAspect="1" noChangeArrowheads="1"/>
          </p:cNvPicPr>
          <p:nvPr/>
        </p:nvPicPr>
        <p:blipFill>
          <a:blip r:embed="rId2" cstate="print"/>
          <a:srcRect/>
          <a:stretch>
            <a:fillRect/>
          </a:stretch>
        </p:blipFill>
        <p:spPr bwMode="auto">
          <a:xfrm>
            <a:off x="5724128" y="332656"/>
            <a:ext cx="3168352" cy="2808312"/>
          </a:xfrm>
          <a:prstGeom prst="rect">
            <a:avLst/>
          </a:prstGeom>
          <a:noFill/>
        </p:spPr>
      </p:pic>
      <p:pic>
        <p:nvPicPr>
          <p:cNvPr id="16386" name="Picture 2" descr="http://t1.gstatic.com/images?q=tbn:ANd9GcTaKUF0z349hx583OlE--Mdo6UkGhgV3QGwP_o8Dd12_kttCctE"/>
          <p:cNvPicPr>
            <a:picLocks noChangeAspect="1" noChangeArrowheads="1"/>
          </p:cNvPicPr>
          <p:nvPr/>
        </p:nvPicPr>
        <p:blipFill>
          <a:blip r:embed="rId3" cstate="print"/>
          <a:srcRect/>
          <a:stretch>
            <a:fillRect/>
          </a:stretch>
        </p:blipFill>
        <p:spPr bwMode="auto">
          <a:xfrm>
            <a:off x="5724128" y="3284984"/>
            <a:ext cx="3240360"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17410"/>
                                        </p:tgtEl>
                                        <p:attrNameLst>
                                          <p:attrName>style.visibility</p:attrName>
                                        </p:attrNameLst>
                                      </p:cBhvr>
                                      <p:to>
                                        <p:strVal val="visible"/>
                                      </p:to>
                                    </p:set>
                                    <p:anim to="" calcmode="lin" valueType="num">
                                      <p:cBhvr>
                                        <p:cTn id="17" dur="1" fill="hold"/>
                                        <p:tgtEl>
                                          <p:spTgt spid="1741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6386"/>
                                        </p:tgtEl>
                                        <p:attrNameLst>
                                          <p:attrName>style.visibility</p:attrName>
                                        </p:attrNameLst>
                                      </p:cBhvr>
                                      <p:to>
                                        <p:strVal val="visible"/>
                                      </p:to>
                                    </p:set>
                                    <p:anim to="" calcmode="lin" valueType="num">
                                      <p:cBhvr>
                                        <p:cTn id="27" dur="1" fill="hold"/>
                                        <p:tgtEl>
                                          <p:spTgt spid="1638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 to="" calcmode="lin" valueType="num">
                                      <p:cBhvr>
                                        <p:cTn id="3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30000">
              <a:srgbClr val="66008F"/>
            </a:gs>
            <a:gs pos="64999">
              <a:srgbClr val="BA0066"/>
            </a:gs>
            <a:gs pos="89999">
              <a:srgbClr val="FF0000"/>
            </a:gs>
            <a:gs pos="100000">
              <a:srgbClr val="FF82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bg2">
              <a:lumMod val="90000"/>
            </a:schemeClr>
          </a:solidFill>
        </p:spPr>
        <p:txBody>
          <a:bodyPr>
            <a:normAutofit lnSpcReduction="10000"/>
          </a:bodyPr>
          <a:lstStyle/>
          <a:p>
            <a:pPr algn="ctr">
              <a:buNone/>
            </a:pPr>
            <a:r>
              <a:rPr lang="es-CO" dirty="0" smtClean="0"/>
              <a:t>    Quiero recalcar aquí, que estos cuatro profetas Habacuc, Sofonías, Zacarías y Malaquías escribieron esto hace </a:t>
            </a:r>
            <a:r>
              <a:rPr lang="es-CO" dirty="0" smtClean="0">
                <a:solidFill>
                  <a:srgbClr val="0070C0"/>
                </a:solidFill>
              </a:rPr>
              <a:t>2640, 2640, 2520 y 2435 años</a:t>
            </a:r>
            <a:r>
              <a:rPr lang="es-CO" dirty="0" smtClean="0"/>
              <a:t>, en ese tiempo se aplicaban especialmente al pueblo de Israel, y a los que rechazaban el llamado de Dios.</a:t>
            </a:r>
          </a:p>
          <a:p>
            <a:endParaRPr lang="es-CO" dirty="0" smtClean="0"/>
          </a:p>
          <a:p>
            <a:pPr algn="ctr">
              <a:buNone/>
            </a:pPr>
            <a:r>
              <a:rPr lang="es-CO" dirty="0" smtClean="0"/>
              <a:t>    Y la sierva del Señor, los aplica al remanente de este tiempo y a los que rechazan la gracia de Dios antes de la segunda venida de Cristo. </a:t>
            </a:r>
            <a:r>
              <a:rPr lang="es-CO" u="sng" dirty="0" smtClean="0">
                <a:solidFill>
                  <a:srgbClr val="0070C0"/>
                </a:solidFill>
              </a:rPr>
              <a:t>Esto nos dice que Dios no cambia de parecer.  </a:t>
            </a:r>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1">
              <a:lumMod val="20000"/>
              <a:lumOff val="80000"/>
            </a:schemeClr>
          </a:solidFill>
        </p:spPr>
        <p:txBody>
          <a:bodyPr>
            <a:normAutofit lnSpcReduction="10000"/>
          </a:bodyPr>
          <a:lstStyle/>
          <a:p>
            <a:r>
              <a:rPr lang="es-CO" dirty="0" smtClean="0"/>
              <a:t>La sierva del Señor dice: “Estas escenas pronto serán presenciadas tal como se las describe claramente. Presento estas maravillosas declaraciones de las Escrituras para consideración de todos. </a:t>
            </a:r>
          </a:p>
          <a:p>
            <a:endParaRPr lang="es-CO" dirty="0" smtClean="0"/>
          </a:p>
          <a:p>
            <a:r>
              <a:rPr lang="es-CO" dirty="0" smtClean="0"/>
              <a:t>Las profecías registradas en el Antiguo Testamento son la palabra del Señor para los últimos días, y se cumplirán tan seguramente como hemos visto la desolación de San Francisco.</a:t>
            </a:r>
            <a:r>
              <a:rPr lang="es-CO" dirty="0" smtClean="0">
                <a:solidFill>
                  <a:srgbClr val="FF0000"/>
                </a:solidFill>
              </a:rPr>
              <a:t>-Carta 154, escrito en Mayo 26,1906.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5122912" cy="5361459"/>
          </a:xfrm>
          <a:solidFill>
            <a:srgbClr val="FFC000"/>
          </a:solidFill>
        </p:spPr>
        <p:txBody>
          <a:bodyPr/>
          <a:lstStyle/>
          <a:p>
            <a:pPr algn="ctr"/>
            <a:endParaRPr lang="es-CO" dirty="0" smtClean="0"/>
          </a:p>
          <a:p>
            <a:pPr algn="ctr"/>
            <a:r>
              <a:rPr lang="es-CO" dirty="0" smtClean="0"/>
              <a:t>Se me pide que declare el mensaje de que las ciudades llenas de transgresión y pecaminosas en extremo, serán destruidas por </a:t>
            </a:r>
            <a:r>
              <a:rPr lang="es-CO" u="sng" dirty="0" smtClean="0">
                <a:solidFill>
                  <a:srgbClr val="0070C0"/>
                </a:solidFill>
              </a:rPr>
              <a:t>terremotos</a:t>
            </a:r>
            <a:r>
              <a:rPr lang="es-CO" dirty="0" smtClean="0"/>
              <a:t>, </a:t>
            </a:r>
            <a:r>
              <a:rPr lang="es-CO" u="sng" dirty="0" smtClean="0">
                <a:solidFill>
                  <a:srgbClr val="0070C0"/>
                </a:solidFill>
              </a:rPr>
              <a:t>incendios</a:t>
            </a:r>
            <a:r>
              <a:rPr lang="es-CO" dirty="0" smtClean="0"/>
              <a:t> e </a:t>
            </a:r>
            <a:r>
              <a:rPr lang="es-CO" u="sng" dirty="0" smtClean="0">
                <a:solidFill>
                  <a:srgbClr val="0070C0"/>
                </a:solidFill>
              </a:rPr>
              <a:t>inundaciones</a:t>
            </a:r>
            <a:r>
              <a:rPr lang="es-CO" dirty="0" smtClean="0"/>
              <a:t>.-</a:t>
            </a:r>
            <a:r>
              <a:rPr lang="es-CO" dirty="0" smtClean="0">
                <a:solidFill>
                  <a:srgbClr val="FF0000"/>
                </a:solidFill>
              </a:rPr>
              <a:t>Ev 24 (escrito en Abril 27, 1906). </a:t>
            </a:r>
          </a:p>
          <a:p>
            <a:endParaRPr lang="es-CO" dirty="0"/>
          </a:p>
        </p:txBody>
      </p:sp>
      <p:pic>
        <p:nvPicPr>
          <p:cNvPr id="73730" name="Picture 2" descr="http://t3.gstatic.com/images?q=tbn:ANd9GcQ4mR2GSiCbIuoEpeXnjCwvjYz_OXtyB_6RcTXQ8YEfiVfeJR25rw"/>
          <p:cNvPicPr>
            <a:picLocks noChangeAspect="1" noChangeArrowheads="1"/>
          </p:cNvPicPr>
          <p:nvPr/>
        </p:nvPicPr>
        <p:blipFill>
          <a:blip r:embed="rId2" cstate="print"/>
          <a:srcRect/>
          <a:stretch>
            <a:fillRect/>
          </a:stretch>
        </p:blipFill>
        <p:spPr bwMode="auto">
          <a:xfrm>
            <a:off x="6084168" y="260648"/>
            <a:ext cx="2743200" cy="1872208"/>
          </a:xfrm>
          <a:prstGeom prst="rect">
            <a:avLst/>
          </a:prstGeom>
          <a:noFill/>
        </p:spPr>
      </p:pic>
      <p:pic>
        <p:nvPicPr>
          <p:cNvPr id="6" name="Picture 2" descr="fire tornado.gif"/>
          <p:cNvPicPr>
            <a:picLocks noChangeAspect="1" noChangeArrowheads="1"/>
          </p:cNvPicPr>
          <p:nvPr/>
        </p:nvPicPr>
        <p:blipFill>
          <a:blip r:embed="rId3" cstate="print"/>
          <a:srcRect/>
          <a:stretch>
            <a:fillRect/>
          </a:stretch>
        </p:blipFill>
        <p:spPr bwMode="auto">
          <a:xfrm>
            <a:off x="6084168" y="2348880"/>
            <a:ext cx="2736304" cy="2088232"/>
          </a:xfrm>
          <a:prstGeom prst="rect">
            <a:avLst/>
          </a:prstGeom>
          <a:noFill/>
        </p:spPr>
      </p:pic>
      <p:pic>
        <p:nvPicPr>
          <p:cNvPr id="73734" name="Picture 6" descr="http://t1.gstatic.com/images?q=tbn:ANd9GcTnNNMpfjr6aR5CSKXNv0eNNrWWbyzP5yX9pGFnc6HsPgVEmL2LdA"/>
          <p:cNvPicPr>
            <a:picLocks noChangeAspect="1" noChangeArrowheads="1"/>
          </p:cNvPicPr>
          <p:nvPr/>
        </p:nvPicPr>
        <p:blipFill>
          <a:blip r:embed="rId4" cstate="print"/>
          <a:srcRect/>
          <a:stretch>
            <a:fillRect/>
          </a:stretch>
        </p:blipFill>
        <p:spPr bwMode="auto">
          <a:xfrm>
            <a:off x="6084168" y="4797152"/>
            <a:ext cx="2763391" cy="17430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3730"/>
                                        </p:tgtEl>
                                        <p:attrNameLst>
                                          <p:attrName>style.visibility</p:attrName>
                                        </p:attrNameLst>
                                      </p:cBhvr>
                                      <p:to>
                                        <p:strVal val="visible"/>
                                      </p:to>
                                    </p:set>
                                    <p:anim to="" calcmode="lin" valueType="num">
                                      <p:cBhvr>
                                        <p:cTn id="17" dur="1" fill="hold"/>
                                        <p:tgtEl>
                                          <p:spTgt spid="7373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 to="" calcmode="lin" valueType="num">
                                      <p:cBhvr>
                                        <p:cTn id="22" dur="1" fill="hold"/>
                                        <p:tgtEl>
                                          <p:spTgt spid="6"/>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nodeType="clickEffect">
                                  <p:stCondLst>
                                    <p:cond delay="0"/>
                                  </p:stCondLst>
                                  <p:childTnLst>
                                    <p:set>
                                      <p:cBhvr>
                                        <p:cTn id="26" dur="1" fill="hold">
                                          <p:stCondLst>
                                            <p:cond delay="0"/>
                                          </p:stCondLst>
                                        </p:cTn>
                                        <p:tgtEl>
                                          <p:spTgt spid="73734"/>
                                        </p:tgtEl>
                                        <p:attrNameLst>
                                          <p:attrName>style.visibility</p:attrName>
                                        </p:attrNameLst>
                                      </p:cBhvr>
                                      <p:to>
                                        <p:strVal val="visible"/>
                                      </p:to>
                                    </p:set>
                                    <p:animEffect transition="in" filter="fade">
                                      <p:cBhvr>
                                        <p:cTn id="27" dur="100"/>
                                        <p:tgtEl>
                                          <p:spTgt spid="73734"/>
                                        </p:tgtEl>
                                      </p:cBhvr>
                                    </p:animEffect>
                                    <p:anim calcmode="lin" valueType="num">
                                      <p:cBhvr>
                                        <p:cTn id="28" dur="400" fill="hold"/>
                                        <p:tgtEl>
                                          <p:spTgt spid="73734"/>
                                        </p:tgtEl>
                                        <p:attrNameLst>
                                          <p:attrName>ppt_x</p:attrName>
                                        </p:attrNameLst>
                                      </p:cBhvr>
                                      <p:tavLst>
                                        <p:tav tm="0">
                                          <p:val>
                                            <p:strVal val="#ppt_x"/>
                                          </p:val>
                                        </p:tav>
                                        <p:tav tm="100000">
                                          <p:val>
                                            <p:strVal val="#ppt_x"/>
                                          </p:val>
                                        </p:tav>
                                      </p:tavLst>
                                    </p:anim>
                                    <p:anim calcmode="lin" valueType="num">
                                      <p:cBhvr>
                                        <p:cTn id="29" dur="400" fill="hold"/>
                                        <p:tgtEl>
                                          <p:spTgt spid="73734"/>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7373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7373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1728192"/>
          </a:xfrm>
          <a:solidFill>
            <a:srgbClr val="FFC000"/>
          </a:solidFill>
        </p:spPr>
        <p:txBody>
          <a:bodyPr>
            <a:normAutofit fontScale="92500" lnSpcReduction="20000"/>
          </a:bodyPr>
          <a:lstStyle/>
          <a:p>
            <a:r>
              <a:rPr lang="es-CO" dirty="0" smtClean="0"/>
              <a:t>Todas las advertencias de Cristo respecto a los eventos que ocurrirán cerca del fin de la historia de esta tierra, se están cumpliendo ahora en nuestras grandes ciudades.</a:t>
            </a:r>
          </a:p>
          <a:p>
            <a:endParaRPr lang="es-CO" dirty="0"/>
          </a:p>
        </p:txBody>
      </p:sp>
      <p:sp>
        <p:nvSpPr>
          <p:cNvPr id="4" name="3 Rectángulo"/>
          <p:cNvSpPr/>
          <p:nvPr/>
        </p:nvSpPr>
        <p:spPr>
          <a:xfrm>
            <a:off x="251520" y="4365104"/>
            <a:ext cx="8496944" cy="2585323"/>
          </a:xfrm>
          <a:prstGeom prst="rect">
            <a:avLst/>
          </a:prstGeom>
          <a:solidFill>
            <a:srgbClr val="FFC000"/>
          </a:solidFill>
        </p:spPr>
        <p:txBody>
          <a:bodyPr wrap="square">
            <a:spAutoFit/>
          </a:bodyPr>
          <a:lstStyle/>
          <a:p>
            <a:r>
              <a:rPr lang="es-CO" dirty="0" smtClean="0"/>
              <a:t> </a:t>
            </a:r>
          </a:p>
          <a:p>
            <a:r>
              <a:rPr lang="es-CO" sz="2400" dirty="0" smtClean="0"/>
              <a:t>El soborno perverso, la malversación de fondos, las transacciones fraudulentas entre hombres que tienen autoridad para liberar a los culpables y condenar a los inocentes: toda esta iniquidad está llenando otras grandes ciudades de la tierra y haciendo que el mundo sea como fue en los días anteriores al Diluvio.- </a:t>
            </a:r>
            <a:r>
              <a:rPr lang="es-CO" sz="2400" dirty="0" smtClean="0">
                <a:solidFill>
                  <a:srgbClr val="FF0000"/>
                </a:solidFill>
              </a:rPr>
              <a:t>Carta 230, Escrita en 1907 </a:t>
            </a:r>
          </a:p>
        </p:txBody>
      </p:sp>
      <p:sp>
        <p:nvSpPr>
          <p:cNvPr id="5" name="4 Rectángulo"/>
          <p:cNvSpPr/>
          <p:nvPr/>
        </p:nvSpPr>
        <p:spPr>
          <a:xfrm>
            <a:off x="323528" y="2348880"/>
            <a:ext cx="5040560" cy="1938992"/>
          </a:xfrm>
          <a:prstGeom prst="rect">
            <a:avLst/>
          </a:prstGeom>
        </p:spPr>
        <p:txBody>
          <a:bodyPr wrap="square">
            <a:spAutoFit/>
          </a:bodyPr>
          <a:lstStyle/>
          <a:p>
            <a:r>
              <a:rPr lang="es-CO" sz="2400" dirty="0" smtClean="0"/>
              <a:t>Dios está permitiendo que estas cosas sean manifiestas para que el que corra pueda leer. La ciudad de San Francisco es una muestra de lo que todo el está llegando a ser. </a:t>
            </a:r>
          </a:p>
        </p:txBody>
      </p:sp>
      <p:pic>
        <p:nvPicPr>
          <p:cNvPr id="6" name="Picture 4" descr="http://t3.gstatic.com/images?q=tbn:ANd9GcQmKa6NvIO0LnGoANX5_CEByvRAd1LPdqNrn0CXHtax7I2UUKj9RA"/>
          <p:cNvPicPr>
            <a:picLocks noChangeAspect="1" noChangeArrowheads="1"/>
          </p:cNvPicPr>
          <p:nvPr/>
        </p:nvPicPr>
        <p:blipFill>
          <a:blip r:embed="rId2" cstate="print"/>
          <a:srcRect/>
          <a:stretch>
            <a:fillRect/>
          </a:stretch>
        </p:blipFill>
        <p:spPr bwMode="auto">
          <a:xfrm>
            <a:off x="5436096" y="1916832"/>
            <a:ext cx="3384376"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to="" calcmode="lin" valueType="num">
                                      <p:cBhvr>
                                        <p:cTn id="19" dur="1" fill="hold"/>
                                        <p:tgtEl>
                                          <p:spTgt spid="6"/>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24"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to="" calcmode="lin" valueType="num">
                                      <p:cBhvr>
                                        <p:cTn id="24" dur="1" fill="hold"/>
                                        <p:tgtEl>
                                          <p:spTgt spid="5"/>
                                        </p:tgtEl>
                                        <p:attrNameLst>
                                          <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to="" calcmode="lin" valueType="num">
                                      <p:cBhvr>
                                        <p:cTn id="29"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rmAutofit fontScale="90000"/>
          </a:bodyPr>
          <a:lstStyle/>
          <a:p>
            <a:r>
              <a:rPr lang="es-CO" dirty="0" smtClean="0"/>
              <a:t/>
            </a:r>
            <a:br>
              <a:rPr lang="es-CO" dirty="0" smtClean="0"/>
            </a:br>
            <a:r>
              <a:rPr lang="es-CO" sz="4900" dirty="0" smtClean="0">
                <a:latin typeface="Algerian" pitchFamily="82" charset="0"/>
              </a:rPr>
              <a:t>s</a:t>
            </a:r>
            <a:r>
              <a:rPr lang="es-CO" dirty="0" smtClean="0">
                <a:latin typeface="Algerian" pitchFamily="82" charset="0"/>
              </a:rPr>
              <a:t>indicatos en las ciudades </a:t>
            </a:r>
            <a:br>
              <a:rPr lang="es-CO" dirty="0" smtClean="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0" y="3933056"/>
            <a:ext cx="8686800" cy="2924944"/>
          </a:xfrm>
        </p:spPr>
        <p:txBody>
          <a:bodyPr>
            <a:normAutofit/>
          </a:bodyPr>
          <a:lstStyle/>
          <a:p>
            <a:pPr>
              <a:buNone/>
            </a:pPr>
            <a:endParaRPr lang="es-CO" dirty="0" smtClean="0"/>
          </a:p>
          <a:p>
            <a:pPr>
              <a:buNone/>
            </a:pPr>
            <a:endParaRPr lang="es-CO" dirty="0"/>
          </a:p>
        </p:txBody>
      </p:sp>
      <p:sp>
        <p:nvSpPr>
          <p:cNvPr id="4" name="3 Rectángulo"/>
          <p:cNvSpPr/>
          <p:nvPr/>
        </p:nvSpPr>
        <p:spPr>
          <a:xfrm>
            <a:off x="0" y="1700809"/>
            <a:ext cx="5724128" cy="4647426"/>
          </a:xfrm>
          <a:prstGeom prst="rect">
            <a:avLst/>
          </a:prstGeom>
        </p:spPr>
        <p:txBody>
          <a:bodyPr wrap="square">
            <a:spAutoFit/>
          </a:bodyPr>
          <a:lstStyle/>
          <a:p>
            <a:r>
              <a:rPr lang="es-CO" sz="2800" dirty="0" smtClean="0"/>
              <a:t>Satanás trabaja laboriosamente en nuestras ciudades populosas. El resultado de su trabajo se advierte en la confusión reinante. </a:t>
            </a:r>
          </a:p>
          <a:p>
            <a:endParaRPr lang="es-CO" sz="2800" dirty="0" smtClean="0"/>
          </a:p>
          <a:p>
            <a:r>
              <a:rPr lang="es-CO" sz="2800" dirty="0" smtClean="0"/>
              <a:t>(</a:t>
            </a:r>
            <a:r>
              <a:rPr lang="es-CO" sz="3200" b="1" dirty="0" smtClean="0">
                <a:solidFill>
                  <a:srgbClr val="FF0000"/>
                </a:solidFill>
              </a:rPr>
              <a:t>1</a:t>
            </a:r>
            <a:r>
              <a:rPr lang="es-CO" sz="2800" dirty="0" smtClean="0"/>
              <a:t>), </a:t>
            </a:r>
            <a:r>
              <a:rPr lang="es-CO" sz="2800" dirty="0" smtClean="0">
                <a:solidFill>
                  <a:srgbClr val="0070C0"/>
                </a:solidFill>
              </a:rPr>
              <a:t>En las luchas y las discordias, las fuerzas trabajadoras y el capital</a:t>
            </a:r>
            <a:r>
              <a:rPr lang="es-CO" sz="2800" dirty="0" smtClean="0"/>
              <a:t>, y</a:t>
            </a:r>
          </a:p>
          <a:p>
            <a:r>
              <a:rPr lang="es-CO" sz="2800" dirty="0" smtClean="0"/>
              <a:t> </a:t>
            </a:r>
          </a:p>
          <a:p>
            <a:r>
              <a:rPr lang="es-CO" sz="2800" dirty="0" smtClean="0"/>
              <a:t>(</a:t>
            </a:r>
            <a:r>
              <a:rPr lang="es-CO" sz="3200" b="1" dirty="0" smtClean="0">
                <a:solidFill>
                  <a:srgbClr val="FF0000"/>
                </a:solidFill>
              </a:rPr>
              <a:t>2</a:t>
            </a:r>
            <a:r>
              <a:rPr lang="es-CO" sz="2800" dirty="0" smtClean="0"/>
              <a:t>), En la </a:t>
            </a:r>
            <a:r>
              <a:rPr lang="es-CO" sz="2800" dirty="0" smtClean="0">
                <a:solidFill>
                  <a:srgbClr val="0070C0"/>
                </a:solidFill>
              </a:rPr>
              <a:t>hipocresía que ha entrado en las iglesias...</a:t>
            </a:r>
          </a:p>
        </p:txBody>
      </p:sp>
      <p:pic>
        <p:nvPicPr>
          <p:cNvPr id="13314" name="Picture 2" descr="http://t1.gstatic.com/images?q=tbn:ANd9GcSQxOrZG_GOB5r6CBq9fQzZVL416ZFrLy7ttxKqR1IAphH6xJ2bRw"/>
          <p:cNvPicPr>
            <a:picLocks noChangeAspect="1" noChangeArrowheads="1"/>
          </p:cNvPicPr>
          <p:nvPr/>
        </p:nvPicPr>
        <p:blipFill>
          <a:blip r:embed="rId2" cstate="print"/>
          <a:srcRect/>
          <a:stretch>
            <a:fillRect/>
          </a:stretch>
        </p:blipFill>
        <p:spPr bwMode="auto">
          <a:xfrm>
            <a:off x="7236296" y="1628800"/>
            <a:ext cx="1656184" cy="1800200"/>
          </a:xfrm>
          <a:prstGeom prst="rect">
            <a:avLst/>
          </a:prstGeom>
          <a:noFill/>
        </p:spPr>
      </p:pic>
      <p:sp>
        <p:nvSpPr>
          <p:cNvPr id="13316" name="AutoShape 4" descr="data:image/jpg;base64,/9j/4AAQSkZJRgABAQAAAQABAAD/2wCEAAkGBhQSEBUUExQUFRQVFhcYGBcYGBgXGBcaGhcWGBQdFxcYHCYfGBkjGRQYHy8gIycpLCwsFx4xNTAqNSYrLCkBCQoKDgwOGg8PGiwkHyQsLCwtKSwsLCwsKSwpKSkpKSwpKSkpKSksLCksLCkpKSkpLCkpLCkpKSwpLCwpLCwsKf/AABEIAMABAAMBIgACEQEDEQH/xAAbAAACAwEBAQAAAAAAAAAAAAAEBQIDBgEHAP/EAEcQAAIBAgQCBwUEBwUIAgMAAAECEQADBBIhMQVBBhMiUWFxgTKRobHBB0JS0RQVI1NygpIzQ2Lh8CQ0VGOistLxFsKTo7P/xAAaAQADAQEBAQAAAAAAAAAAAAABAgMABAUG/8QALBEAAgICAQMDAwMFAQAAAAAAAAECEQMhEgQxURMiQTJhcRRCsYGRocHRBf/aAAwDAQACEQMRAD8A0Kip5aX4G6zEk+yDE95G8eAimYFfUJ2jzqIhakFqYWu5a1mIxUgtSC1ILQbMQC1ICp5a6FpbMQC10LVgWu5aWzEQK+y1MLQ/FB+wucuyaVyo1F6rXctN7XDFa2hE5iiEgb+yNYO9Unhc+ywYjcHssPMGuaPUwY7xtC7LXctFXMC67qR6VVlqqyJ9mK4tdysLXctTC13LRsUry18RVmWkHSTihRlsglc6F2cbhQQIXuJ7+VLKfFWxoxcnSGj422CAWWTMDfbfaiIrF3mUhRZYgjQL+VNOAcScP1d2YOxPI7RUsWb1I8v8D5MTg6ZoMtdirAtfZatZKirLQ2HHbu/xL/2LR2WhcKP2l7+Mf/zShYSyKDxwlra99wE+Sgt8wKY5aDKTiB/gtk+rsAPgh99FseC3Zdlr6Kty19lo2TKstfZKuC19lrcgGKweLE9o5UXQA6cto76e2Ls6xE7A7+6gLeFS0M7CXOveZ8PAbd1W8PxTOSWXLPPkByiqpjjMLUgtTRZFTCVnIBUEqYSrAlSCUjkYqCVIJVwSuhKHIxUEroSrclSCUrkYqC0LxZf2Fz+A/SmGShOMp/s93+A/SpyloK7mjYomFV30Fu0GnYgBATB9K82wP2iYi7iLKXrKdXdYBSobrMpYrKsDrBGunI1u+k2HZ+F3VQEsbAgDc6LIA56A1guj/S84S1hVvYSLfaXrmENBaWKGNhmmOdeJKVM9/psKnilKrf5+xsuLdKEwd23aNxmN0DKMs7tlAnbfypjd4pZBAvBEY95UHxgEzWH6crPF8FzX9kfP9s1K/tdM422OQsD4vcpnlq2HH0KyOEV+5Nnqg4fauCUbQ6gggih7vBSNmHqPyrNcAxs8G65DD2rFwT3NbDR8hSvhXT7E2uHHEXCLzG/1YzaaZATqu+xqqzSj2ZzfopPkkuzo11zAuOQPkfzArNdIOj129eFwDKBaKQdTJbNPZkRyoyx9qeH6u11itncS+VZRNSNWJBPImJitLj71tbZuOSiKJLjtKB3mNYqiz8lTIPBLDJOq8Hn3DOCPav22bLCtJ3n41psXiFfPG7XbUaawAgOo7oNQs8Ts3p6q6twLuVBMTtIGvwofEZeTIwPcR8jBFNCEfg2eeTJK59xvkr7JSb9DvaFA/hEkUZhVxUwQp1+8APTlXS8lHH6TZfiDlyxzYD3z+VU4IAve7xcg/wBCUw/SbYMXjYVlIMZzIPkD40Xh7+GVGuKbeUt2iJMtA7+cRUZdTFFV0038AK2CdgT5VDhnCHe5dY6DOEE/4FA28y1aPCYpHth09kie7zpVw3if7HQdskOZ9mLrFl7XkRUpdTJ9h44KtFmM4GOpeGYPlMEcjBjSs7wFy2GtkkkxqTuSCRWswF8vnBgjkRzBH+vjWU6Mr/s4H4Xcf9Rp8GRye2JnxqGg/JX2SrstdyV2cjkZ57dW9oQFuaSUzFT4FjlMzyBiKdYC6zKpZBbHMTmPlm/KluMx4w+HztCK0AM8gEnfKo7TQNdY2Jo/hxTQhutIAgKJA8Z2HrVIyVjju2JE1aEqNmY1ETy7qJCUHIUqFuuXMOGBBmD3Eg+8aiiQlSCUjkYGSzAgSY79T76mRV+SvkTU+Gn1peRgW6rx2Qk/4iR8lOv+pq8JV4Su5KXkGinJQPHV/wBmufw/UU2yUBx1f9nfyHzFJKWhoraLOk3Sf9Awtq4LfWSUSJyx2CZmD+GkX2qEXeHWro/eI3o6MN/5hWh6V8COMwBtpGeFZJ2JEQPUSPWsNiuGcUxGDt4RsOFRGVcxYBiF9mdYyjvA5V5U72j6HpIwqM7Sae78AfFsYWxPC7jHVrViZ8LpB99FfajhQ/EsOuwdLaz3ZrrKT8ah08wYwt3h6z/ZIoJ2nK6kn1M1z7Tny8Qw52i2h00/vXM/Cla72d+KSc4Sj4kV9F8Y1rC8RwjmGW3cYDxUZLke5TQ19I4FbO04ok+5h9KJ+0fANh8X16eziEZT3ZiuRxp3qQaFu3J4Evhiz8ifrW7NoeNSUci/dJf37Mdcc4QLnA8O6jtWUVtAJysYufQ+lNOHY/8ASOBOSe0ti5bbzQGPLQCu9DOIJi+GnD/eS21p18CGyMPA/MVj+iXSBbWDxlhpJNsso7iVZXnu2X31Rd1RwTTcZRl3jK/6MK+zC+iHEu8BVRJnzasjxjHPi3v35IRWBVeQDN2QB3xqfGucHxRW1iT/AMsfE5frTHozgRcwtxTs7R7gI+NWxxbSiT6icVklk/A36McRnCqZPYBB/l1+UVnsFx5xiRfJP9qGnyIP/aRTPH4ZMLg3VJloEnck6Hy0pDibKrg7ZkZjcYkSJAIgSP5RT5VpJ/BHBVykl3dHonSTAhVbEB2Je4JWBAkaQfMU34lhrdvB2blsaM6M0kmZU/WffWUxXEs3D5J+4jeoIptwziy3uEFSdbYMfyNPyqOTH7nXgtjzScY8n2lRpHxBspirAnVc1qP+ZCgD1YfGrcMMoGRcymAq+QjKe4d0/hpLe4ijpgMRmBhgtwT+CTt4EVpLnEDbvXAljWC5bNoQOceZqQHr47/60NcBYIEsAGO4G28/U++shw7GLaa+hnS/ciBpBMitAvHGDZWUZuccu7X1rBY6+/6VfMlSbkwDG6gir4Zq9HDnxS43I1ycStn7351YmNtnZ199Yc4u5ydvfNV/rO5O4PgVWuzkzz3Eq+0LG2xw4h1h7hUW1IllYQx/hgT7/GmnRPBXUwVpXZ8xHdLeAE7ACvKOM9Kb2KNu48RZUZQBoWMFmM7kwJ8q2n2b8fxmNvulxwbUFnIhWUHRVTnlncDv3rQypybHcGono+CtDvZj4kGPdoKPCVHC4NUWFGlXAiYnWJjnG0++qOZGiAt1IW6ty13LSchqKglctrv5mr8tRsrv/EaVyDxOBa6Fq3JXzCN9KHIbiVxWf6WY5ThrqKe0AD6BhNMuNYhggCase4gfE15zxXHtmZWlVIMey0sCsieU68u+g/pbNFWz0TD9LUthUuoywIDaQco31iNqNHSvClMxuqAN5kRpOvcYrzJSL5uAuzG3ckLIAPaIIgjuEaRUOEZWDllfIQQFIJkoDmzRykaa/dHdXO+OmXtnpY4xh2Ii7ZuDlDKSJ20P0PpXMfwnC3yDdto5AgF0Mgb7xtqefOquH8HstatsUUyibgaaA7701yaQKZwRllktoS9KuCpjMMbXWIrAhkY/dI8O6JFZDjHRMWeHfoy30dzeF3aIhYMAT3bmvRbKtrmIOp5R5c64+EtvqUU+YB8KHpxbtl8fWZMceK7XZ4cmExWDdblliSQVYJO3cdiQYGoqvCcGuWrd+48S9tgFBkyTJ2r1bjHCrfU3yqKGRg0gfdGXMPKKyPGhlvW1RwvXJmQEEyRoygnQEGNDyIrRUFLidGTNklj9V73TMPwvBubWIGVhNsESCJhgdJ8BRvAOOJas5CGZ8xyqB7U7a8q0N7HrbfJcbUacvDmNhr3d9DM4S4AqrmJ1IC6euk1SMeNUzmn1SnakhT0nxJdrVnZjBYDWGbQD0199V8W6NLZslwzFgRvEamDtTnEYwK2ZQrBd9gxEAiDy35ilSdIDcBDKhE7QT5TrqaZwUrsEep4pV8BXD2N3h5UAlgrKB3wZEe+j+jOGe1YZLgAzFtNDAIgzFIm6R3FJGVQoMCFgjXumK7ieNXl6s5h20JEDYq0Hl9eVMuOrA8radebNFwDht25cFlyFto2adPvHUr55PTWvTcXZLXUKxBt3LbSRsQCnnrXg7dJL6ZSDBaZ0GwMD6++irvSbEHa4V/hhfWRrPrUI4ovsWzdTJyVnuOF4RKg3OyQoEAzACganvlZrzXpnxRbOMY2GW4hy5tcwkLBAYcxFYrEcTuvOe67T3sx+ZqLNNrnoZPgDoPjTRw8XZzzzSmqZscLx6zcE5wh5hiB7jz9KDxnSWwJyy5HcOz/V+VYjHHQHWmfD8GpRTlBJAqiWyD7GdS4pTKDBMEztI5jxg16d9iVpVGIOYZ+wDJAXLyidSZPlqK8swlmeccjXoPRHhSOohijNmBYsVXn97kdIqOL6is+x7UiTtr5EH5Ui6W4i7ath7QOdY0jcdqQfDyoDAYq3hrYa87Olo6MhzasRAmBJ8Jos9McORcv9baW12Z6xTJOpAA1l9tBRnJoEIpO2LsH0ve4rkFQ6lxlOxIyZfa9oHPMrBAjQ0ZhumT9XddrKMLa5pS5lkZZ2Yb5lZfSlmK4nwy9adrfUm6EdlUI9rMwUwIiNYArO8FvLdXFXUQzZtq0KzN1puLmdTIJkMp+NBTRb2P4NHivtNDL+ytspmGLEGPa2Eazk3p/wLpKzWg7C2ZyE5Wlu2ASdhMbeYIrDdFOi6Y2wbwz2QvY7UnMAAfw6xLD1NPei3FbDMbGY5FtqVckL2UzRKlZBAbn3CtO6oKeJG14jxFhZzLlkkDUx9DOtU4xS2GfMYJtMZHI5JrO8c6T2ThrnVlSlsrlkzmLTEAjz27qG439olkYRxakt1ZUggiAVykjSJE0IvRCe5aLOI4oowHWLlgTk7TjbKcoHh3k0n6R8Ws3LYCrbS5qYgFiD7WoPcR31k7nSxWHassxAILF8pMxPsKO6k+A4wHxQZ1tqmb2QigAaxy9550M2XjEv0nSvNKroe8Q4wi3LrIAWLkDNpGXbIdwfI66URhcalqyQQGJRoGYg6q2h8QSTPjTHiV/E2b0206tXUOCtoAsDEklnAPPl+dB4ziFx2HXMjOYAV1sFjMiAAQTr41BR5JNMWa4ScX8HrHBVC2EAJPZG7ZuXI+m3KirWJzHTw5ivHb3Sa9bgIcgfcoMpIO3ZDsNSdxRtj7RMaJ1tgaai0DMaE6N3z8aupO6ZFxPWcO5nYase88/KuWpy7d/LxNeUcM+0LFK7MWa4ocsym2igEjYHNovMAVZc+1DFKcoCg77INDr40/FgNbwzis47EWnPZOwMbQAR5b1lekeAa5h7OUgPhsTvzAhgwEDvRazVzpLmxHWlcj6AMDmjcarlHfOh9DR446DZdnuSEIbON2Z2OmVge3E++pTV5Eepj4/p5b2619wfHStxlcwxAJJOUQS2hMazoI8+6gcRgypLEKWKjKxzHXbQj72oImtHgcVZvqHPWEagE2rZnvEdXy099Msdwuy1psqjMCDpbVCSgle0oAMEbRVXI8rgzG3bkqwXLmI7jB2Vd/EEwe6lNrAMhCntK4JBXZoBJAMeFM7V5ipJWFKk+MgH11XsjwBoW0CVZQTOXKw7mAlFUcgQYPkaPIU5bwS9YwbMUBVV56xqPTmfzq39EDJOQsQm43JkwF8O8mtHgLU25ZcpOpG8Tv8AnX3Ch+wTyP8A3NTjIx1/hjkJCwQv3mHeSdPM/CjcNw12A0WRvB50bxHiRTIydoODryBloHvpjgnzCTE8+6Y1ijjWh8r9wqHBX/wiupwsg5Z3nl3QaeGhrv8AaKfE/Knl2JoUYro7MAHMxMAbT/nV/wCp79pR2FgCNzIjv3p7grOa9b8CT7gab8XYi2QDBYEA855RrvU5P3G+DxThzQH11yyOXOPrWjHHL1nDJbs3bisxIC5hknN2hkZeYMzMb91Z3AaM86QD6EMPlFcxF6GBgTCmfjXG5NdjsxwUpUzY8Y6SYy+lvDXbinKSYVEJkAgzljNADGlQRwpQ5WMZ/ZBGXKj94M9obc5HKhn4mtq8bmVizIhBBggwA3vAIjxq/gllrjliXBJJBUCDmgeURIjxFGPKSRTLihjnKPgccLwSIFxDPauKWZcgBXUAg6tHa1Xs7Gd9K5i+Nvhg9yyVU3LhUKpjS20SxXcyToYPmDRvHuBsmCZyrjIEFqQUEZtdY1ZZB8Qx7qxeHxV26bdqcypIAGntGWkjU0JJ/SNhUWrX4NTj+l95Hw7Kzh+qDN22dSHJLaEaNETuNKFF62bpS3iCJtnLGYctFYAbnXTYEjWrOI2FNg3VQMoRAT3qOxl11GhDA94rJ4W6VdCnZcfeJHPTWfPWanHJyRfP0XpSV7s0nEbV2LYaFl+rIJByn2u1rpoRv491UW8Q4vAPKmAVUwVYTOs/iy6aRMTpSjimGdL72zmaGB/ETImTHtHXeibVnEMWfqnBRAVcqVyBAdg0A7+Jp4KVaRB44Rfu8jU3RAXLBZlgBAZ9nckwNjp3k1817DWGYKCXViDI7UjfSSB76RY/jbXG2AGWB9fea+661JLZ3uMxJAMKCSTGY6n0pMq5x2LFLHKr0enYTj/61wv6MydsAdW85ipXYse7kRz86VXOh+Kti2xS3iMjtm6q6pCmQYYkADfTeheg2LCY60jslu0xgqQMjaHRp315mh+EdJrdnF3n6oMrXWuQC1uAGIHVlTI0Mkd8aaCp4m4fg6p4ln1jST/kP6R8Dvpba++ENi3kgDMGAMgjLBJiaUYlVu4U3V6xXVXLkqApbMhaGJmO0BpJBPPkw6XdMOuuGzaBsWiBmZ7r3DcUlWETIVSQDp3anlS7C8Q6yyLehVWKRoSS+qtB5Zwo07vGryk5NULi6ak1/Imw3E2S3kBUh2LHvnaPhTDC4G5dQ3BcUFT2hqNPBpj5UBfvAJmZBqxydnLIUQTr46elF8LxoKFQCsyzGJUwBAIG0amqTyNJE+m6eMpNSV/9C7XB7rne3Omw9RzrmIiyvUO2Zy63NIgBVYAHXftE0uxHF7iSsw2xKxqsaEHxBEUPwXDs9xjlDgKzMJgwIkg7yJn0p5yVaIY8fv4y0bQcaezhsItuXJd2KMezqVVF01BO8eVaS3i7/wCjXOsXI6rc9g5gIV41Pd61juA3mVr8ftGtIl8DNqFR1Vob/Cmug5Gmt0B72Ivo5Sy6dlWdwssNRAjQqSZiO0Oelc0Z0dWbA2ml+3ud4KHfC2rty483LjrIcrABMTG/smg3QkwVuXGEjMGJgEkgyY0hh7qp4p0ltrZt4ewFItAGTJUsScwWd/amTSXEdJrqplXKJnUDUTIMeld0JpR2jzFjcpUgizfuvjcouuqNdCjJrABgQDpO/vp1iiv6AATuunKTmJH/AKpBwQLYQ4gtmZQcqR94ggEk7RrrS68Ccn7TMCJAzHs67R90xXPHJds7M3TPE4387GWNQ3cKmXezcYOB95Hgo0f4WVh/OKO4BjrFmwczsHznskgiI0yjfNM/Cs42Ie1fBYNyOUyJUgEDyIPxppxnqTbtC0qgAvmeSXbXQNPIe7SlU3FjvFGUHId8L6QpeuBIysWgAn2hrEGNDpz0ozFMJTRh2vvCCJHP3ctKwmDsObqBMxYsCCBsZ3rYs/bS0WzZZyuASCFJnYRm8O6KpHJJypsTJjh6ScVvyOeFuOuWeQbbXl4URxO8RlzuJGxGZR/NFZPh3Sq0LyliQmVgw1BnlrTh+leFO23LYjw3Yc/nVW7Z5/FnnBkXLsTsx133nauXbQa6gJIBVdd9NvpXcYw605JgiNZ7td9amderfuBBj/CR+ZrlOqMuLst4nYTOuRiwKIPZIg5Rp5g6U54nxAYbqbaL7VlS6mfvM2XyOUjald3HW2gtnUiCMq6EjUFgzfKjMcr32W+VFsW1tC2jFUzBBqSCZ7Ubjck0ydKgTbk7Y0xfSy6+AODvIUEm4GIMvlGgE7ANG1Kuipt28TN4r1aZu1BYMwDdXKxLDNl0igkDXbbBn7QJklh2pg/eOwgbeFB4a/kyNAMQYIkHWdRzFMl7rQIScU0ai7jbl6yLhtLbiy2U24VnA1aVBgr2iNvjWXs2WdgqCT3d8a1tMZfDcNw79lezircSZXM1tuz7iPXxrK8GxFrrFF1WjMCWBghRuAOZM+lReOtI9CPVKbXL4o3C4pyiGGQm2pIDREiZ79VM+UUs49iimGcfi8ZO8HWm/EsWrXCwNtZyxqI9kAKJ7oA22pHxkdZaZFuAtIIVRM8wI/lNexGUY9PV/Bw5pcs7b8mLmpWUYduNBzr668x3gAbAbbbb+dGcG4ittznUOjKwKnYmNCdeR1rx22lo7FCM5JN0NuEYQ3GVmZdNVESQToAZGo1B8auvcBuXMRFhQbkBiCQAQZBIk9+hHjVWCw02hkaS3Zg8yCreeiz5RWowWDuXIfI1pspBLhlJBYFcvehIbXnNSiryLwz1sSh6EoulJbX30ZzjHALlsKzoFdEUMCQVYAROYaSTyOutL8BxEZHSQobJlkE5SGBlTy/zimvTC/cw4NgtmF5Q7GSSCDl0J1iFGnjWd4fjktrcDWkuF0KqWn9mZHaWIkxpr31eWGpOJ57636Wl+QjpFdnEMAWyjUBuWbttAOwliaI6O4jDW2JxJuFHRlK2wpOo7J1I2OtBcSUG3Zf7zKQx78pgfChrWFGXOWABYrpqZABGnd2vgaWklTJrJKUnKGieOv5jptGnfHKfGK+4diGRpRirZWgj3keUA0LcrttoIjx+P/uq1o5JScpW+466O8RNvFo33SrIw2BQ2yCPcKvfiFxLQ1lVFtW3hlMjKfCbYHmJoLheG0F37qXUUjvDT9AR600OHdzZtqZZbd9WBggtbe4wGU7mSAO6ak6+Dri2p8X+5A3HMcnWAWUhAiySJzEiZ84IHpNKL18tBMU9wfC3uW1uB17WpBRTGpnlSzjWGa2wVihMT2Vy8+enhTnJF+6iFrHlZB1UggrsCKpRoURvvVDDSrnOlay8E7bkWYrGG6QW1YBVB7wBAnyAqlWKmoFa5NALbs1fRexauOMrMtz+IzpvHeD/AK76bJg7ktcR4XC3SFBAEnMrbgCZbSTy0pH0BRWxtpS0ZiZPoSAP9d1MLeJBGIZZ7d9gdZBXPmT1kD0Nc91NnrKccmBRryZhL1stcN4MHLEwoESSSd9tTRVrCWnJUMxFtS5kASNCdR3aUy4p0e6y61226AXGLgGOe4geM1ThejVy2WOYEMpBCkCQYkEkHTSun1EfOZFwk0LOIWy94FVGwBK5iJ8cwmaL4LbEw2dSGkQDoTpy2o5OM2x7Uz6URY4zbmZiP8UfnNQnKVVFC2WXkIA0e4p59lvOQda7Z6oqq3LTnqwQhZCcoOsdkzHyrlzjds6ZlHOqDxyztI9xrRUuPuGX3CLnDMOB7OTnAtOfzrNYbhhIdiDltiD2Se0Q2SdNPZJ12ittwHHo4NvOC2rAZTpAkmZpSlxrdvFs4IW9OQ69pkDA8tP7SNec91WxujMpckYK0jo47F1l7BjtNoZjnlGtZTDgyGI0JIB8YE/OtlhOLh8LaDB/2ds29EYiAWO4Ec/SshdvTYXTUOdY09heffpTv6mZGnuOACepMgTsp1A11PjS7hfEmuMZUEgggKoEDcksTp3DnTA8TIUE2rmw1gdw8fjQg6RINkOvkPlQpgM/iWl2Pifme6rbOBJ1JAFNLfDRibWLxAlTY6pskAghyytryiJpGSe+larR1J8toPt3kRgJkCfHUz/lXpmB6d2ilhLyMll7L2TeIJ7ebMrgjUhXTXmJNeX8MwDXH7MALqWOyjl568qY8dN23Yt2mZ+qZjcVTGUEaDTk0Ek+YGsUvKPJIssGX03l+EbTpp0b/S8YqWmUH9GZ0OYMrhS5kMNIYKSDy2rzuzgczIgmW38Bzpp0T6RNh7qtmMCQRoeyQQwE7SCaW28cbd1XE9kDSYkcwfA7Gr90cLexnxzgiqudJAEArvptInakwtcpEbz8N6bXukodGU2/aBHtbaacqBxyr1NoqGzMHzE7GGgZfAbedCtbMptaQFdtmoKKiWo7CYftIZjUH5VoxcjXWxvw3EWzh1sQTcuXGnfQ5GFog8+3Ajxp3g8o4lZRgQWuI0CQJcAPI5EMCCKzdzDrbw6NJ61rrRB2RAonzLtv/gqHCMWwxyXC0t1iuSxPaIhjJ3JP1oKCi6KTzSn7u1aHvR3EDqcv4WYfGR86G6QcNDkXJPIHy5fGaq6PHLcv2/wufgxX6Cm2LWbbDwP5/Ssu5G2tmXPDtRBOtaPpv0atYZcL1ZOd8Nbe4saSR7QM7tzHLL40pwwzQPEeg5/CmPH+lRxzW8yKGsp1eZfvqCchI2BGvnPLnRwV0OskkJMVwVreHS8WUq7FQAdQQDMiPD40sNP+LXAMJbTWTdd/AAAII8zPupAanNU6L423G2OujWG7fWz/AGctvBGUSD3EaQRV3RrEjNcttMOjEEawygspju3B86q6LYbPcIGsiHU/ett2WI7iJmqOCHLiRE6Fx5iGHyqMY8m0zty5HiwwlFeR3j+G9fkdjDhFUlQIaJgnxggelBfqG4PZun4j5GneHaVGo2HOrCD51ajxpO3bFLcHsj7gnuk1BuEWp2gen5bUCLsn/ejpyyg/+61XRTo9Yxb5WxD3HUZjl7GUSBppJMnlFT2gi3hvRQXSMoOX8RiDrsDl18vStrwX7ObYALgAiTmhTyjQER76Qcewy8J4lh3DXDYgMQWLE6st3c6nnRfGvtUtXtEzqg5ZdT/EfpStSau7GK+lXCWXEWrmEe2GS0EeZALfeIERr6bClrcO4hes9T+wa32tNJ1OZtxzNVf/ADGzP3/6aIw3TSwpkM4P8Jo1JGBBwbHWVyHqwh0iQYHOJpWOh5mC/wCzmQPvTEa6RWmu/aBbYQXJHdkoJ+k1g82/oaj7/Bgf9WXo/wB4Oncg/OhLvRfMZNwknnlH0om70nsjbM38sfOqD0sT8D/CiuRgvh2D/RsDjwzKest2wvImGadPWsPWmxXSNLiMhtmGESSNPGgBgrS4gKSWtgqGO06dqO4U/CUlspHIoqjnADDmZAI35afCn3EMKt39H63P1Qa4HKgllXJmkR/DPvqH2g9G7WDxFk2cwtXrQeCS0EEq4BPLQGPGn/C+m+Es28IuRrtxEC3AVATLlurEtvpc5UIdPynyvfg7J/8AptdP6Kj3+Tz2/g7aueruG4g2bKUPqD9NKEfU0dxZBbuuLeilpVSZKqdVE84Bj0oZLYP4z5KPzq0qWjzk72UxReKx+ezat5QOqzjMD7WZg2o8D86rOEY7I58wfoPrRGF4a/NG8sk/NhScgi40fYaAulMreAI/uTP8NsfMmhMXaKtBXL4af/XSmxNWBleJYvt7NpAuu8liT/1NQmVg2cTpBmDp3fGnd/ht1kyhVG33wfgFHzqacIuG0EYgame0xBGkdkQJGuvPSpuXusK7BvCsF+0e/IIvywCyILHM+pHJ5HvozGAqjHwPKluH4a6JlW7CzMBOfPUmqeII1tNbzEHSCdPcKy2wA6AhGyzmIIHftyq08N6i2FaOsLaxrESIkch30Twjiy2nttCMNGLMDIYfhymY7I95oHEYnO867woOpAnQee1dDrTEDOOXg+EwqaAob58TmdY9JU1nWwxp1xXDZAhkklde4RrA9SaXnWptJ7KRm4qhv0TwEtnAYG32s4Gw+8CdiCOVC8NbqsZOXMC5QDbVxA92anfBhkwwyz+1nNtsrQAPA5QfSs/iLhXFmPxqw8xBH5UkYqLZTJ1EssFFpaNBbGlTg1FOfmfnXaFnOaPivRLCrwu7iFtoAtubZWQdYgk896wHRfpU2BvNcVA5KFSCYG4IJ0MwRMVocP8AaDb/AEBcJcViAuVzE5hMgDURpEnfSkJxuB5WX/15tSq1aHD+IfaC15s1y2WPiw+AyQB4Utv9ILb6thkJ/iA+S1L9Y4P/AIdvh/5VL9Pwn/DN/r1opJfBgG5xG0df0cD+c/8AjVf6XZ/cf/sb6Cj2xuH5YVveaGu4hT7OGUeYc/I02jEBjrP/AA4//I9M+H9IcIo/aYPMfC4YPoR8aUFm5WF/oY/WoHDXD/dH0Rvyo6MP+I43BONMJctHvFxYpcow34f6rsfJaAGAu/u3/oP5USMDdiTZkd/VNHvFCjFt25YCmFtzBj9o7GY/gihcQIcn8QDVRiRr7Kr5f5k13PIXwWPiapDSoWRtenN43cBw673C6hPj+zIH/S3urFL7U1p8Rjes4QFJUtaxK5QD2gGR50PLyrLXLZnUNHLQ1k+Ls1WqHtrjWRBC5jMbxGnkaqbpQ34F95NK1cRBDEecf/WpCzO1pz/UfkKGRqTsMVSoKudIrh2yj0n5mqm47e/EP6RXbfBrrai0R5kj5mrF4Be/AvqaT2jA543d/H8qrbGlzLmSOZ7qYrwO8P3Q931FRbo9db2nQeQ/ICspKO0AgGxDQULlG2IiNNDr3irrfDMS27kebn5Cp2eBMg/tio30kD/uqNy3aXRr9xj4En5ULsJxuBPuzrHiWHxiq7tpEED9HPqxNfA4b/mMfU0bawVoiRZePHT5mt+QCm5iFgCEGv3QwG3MmjsPNsg5AxgES4ULPfO5+VX4nh1p1jKLZ/FK/HWjUvWQNTamBr2eQj6UeWqNQq4rii4Wcuk+y2ah8LiAjq2UOFIlTsw5g+YnWrOM4pWudggrl5d+s0NkOVWIMGQD3x7XzFUQrNhxDi9pBbWzbc2erUpIznXVu0NyGJB8qy+MxR/SOtW2RBUiVMaeB8q0nD8jYO2yqFYO6v3EwhU+Gh94qJFKwImMWl2XVSgZicpERJkxHKaiTUK7SGCjgkH91aH8o/8AGpLhxyVB5LVpc18KihyK2jyyj0/zqzI34h7v866gihsbbvN/Zui+ak/X6VjBJU/i+ArkH8R+H5UoOCxZ3xCjyX/KvhwvEc8SfRaavuYbOwG7EesUuxnG7VswXYnwk/HaqLvR+4+j4h29NPdNQs9ErY9pmb3KKy4/JrIP0st8luH1A+tfW+mag/2TEcwXo1ejtj938T+dW/qGwP7tfj+dG4+DFSdObAH+7A+okeuWknH+NJiCpS3kiZ7WaZyxpA2g++tB+prP7pPd/nSPpLgEXqxbQLmLDTmezH1qkGrAzuODjh+GDbdbeZR/hYWwp99t/Q1PDdK1EA2oUdxkj4Vp+k3D1/2e1AK22tJHKFtXA3vYT60OOG2htbQH+EflRytJgjtCl+lifdRz7h9TUD0nY7WHPqT8lp4qxy+EV0PUbXgYR/rq8dsO3rP5VL9PxJ2sAebf505muE1r+xhPOKP3LQ9T+dRuYbEsPbtL5Az8qcMa5FazGefo6zavdJ9Cfma+HRlObsfcPpTu7fVfaZR5kD50Hd4vZH94PST9Ka2YGt8EReb+jEfKKs/U9r8JPmxP1qtuP2+WdvIVH9aufZsP66VtmCf1XaH3F935127YARsqISAYGVd+XKgLwxL7Lk/mFRTh+I53o9SfpRowpxGLdtHUAr3Ll98Uc+JLYNF3yXWjsxGdZ1b7xJX0A8aPFoj27/vCD3zM0rx3E1CtatqIJEkbNHcBpPjTqQGjVdHLZfBXP2Z7BDC4sZWjQhlmQwDb8wB51GlXRLFqjlbgfKytAzOBJXskgaMJjcU0rNioiwqu80KT3AmrahcQMCDsaUIdmk1YtYL9cXv3je+q3x9xt3c/zGlUAnoRugcx7xVLY5Bu6DzYfnXnwud4B85qJpuCCegNxWz+9T+oVw8Zs/vU99YRLDHbL/Uo+tRe2RvHoQflW9NAs3365s/vE99S/WVo7XLf9Q/OvPa6Fmt6aNZv24pZG9y3/UD8qrbpDYH94D5An6VhxYbu+K/nV1vhlw7Af1KPrQ4I1mpfpTY72PkpoDF8etXHtQWUJcVizLIAHgN9qVpwVju9lfO4v0Ncv8KyCestNrsrAnzjnRXFOzG8bpArob7BL1lD2sma3cU8jDTK6kSKuXpZw/8Ad3fMhvjBrJcEw1+0wYIzpPaR2i2/8STqIokdGFLk5sqkyFAnKDyBO8bbUHOMns1Uh1xHpPgmH7PrFP4cpg+80kvdKrY9lHPnA/OnWF6B2XAm7dI71C6eehom59l9o7Xbn/R+VC4GsyF3pW59lFHnJP0od+k148wPID61psT9nIt6lrhHoPkKH/8AjVpfuz5kmjyiazNPxq8d7h+A+Qqr9Kdt2uN5En61srWBtrsiD+UUQF8vlQ5oxjbOG/5F1z4kgfBR86Os4a793C2h/FJ+bVpCa5FDkYSixieXVJ5D8q4eH3z7V6PIf+qckRXIrcjCb9SsfavXD5GK7+ok5s7ebU3K1AitZhWOCWh9yfMk1anDrY/u190/OjYqJFGzWQVQNq7XxWuGigHZqBavi1RLVgH/2Q=="/>
          <p:cNvSpPr>
            <a:spLocks noChangeAspect="1" noChangeArrowheads="1"/>
          </p:cNvSpPr>
          <p:nvPr/>
        </p:nvSpPr>
        <p:spPr bwMode="auto">
          <a:xfrm>
            <a:off x="63500" y="-889000"/>
            <a:ext cx="2438400" cy="18288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3318" name="AutoShape 6" descr="data:image/jpg;base64,/9j/4AAQSkZJRgABAQAAAQABAAD/2wCEAAkGBhQSEBUUExQUFRQVFhcYGBcYGBgXGBcaGhcWGBQdFxcYHCYfGBkjGRQYHy8gIycpLCwsFx4xNTAqNSYrLCkBCQoKDgwOGg8PGiwkHyQsLCwtKSwsLCwsKSwpKSkpKSwpKSkpKSksLCksLCkpKSkpLCkpLCkpKSwpLCwpLCwsKf/AABEIAMABAAMBIgACEQEDEQH/xAAbAAACAwEBAQAAAAAAAAAAAAAEBQIDBgEHAP/EAEcQAAIBAgQCBwUEBwUIAgMAAAECEQADBBIhMQVBBhMiUWFxgTKRobHBB0JS0RQVI1NygpIzQ2Lh8CQ0VGOistLxFsKTo7P/xAAaAQADAQEBAQAAAAAAAAAAAAABAgMABAUG/8QALBEAAgICAQMDAwMFAQAAAAAAAAECEQMhEgQxURMiQTJhcRRCsYGRocHRBf/aAAwDAQACEQMRAD8A0Kip5aX4G6zEk+yDE95G8eAimYFfUJ2jzqIhakFqYWu5a1mIxUgtSC1ILQbMQC1ICp5a6FpbMQC10LVgWu5aWzEQK+y1MLQ/FB+wucuyaVyo1F6rXctN7XDFa2hE5iiEgb+yNYO9Unhc+ywYjcHssPMGuaPUwY7xtC7LXctFXMC67qR6VVlqqyJ9mK4tdysLXctTC13LRsUry18RVmWkHSTihRlsglc6F2cbhQQIXuJ7+VLKfFWxoxcnSGj422CAWWTMDfbfaiIrF3mUhRZYgjQL+VNOAcScP1d2YOxPI7RUsWb1I8v8D5MTg6ZoMtdirAtfZatZKirLQ2HHbu/xL/2LR2WhcKP2l7+Mf/zShYSyKDxwlra99wE+Sgt8wKY5aDKTiB/gtk+rsAPgh99FseC3Zdlr6Kty19lo2TKstfZKuC19lrcgGKweLE9o5UXQA6cto76e2Ls6xE7A7+6gLeFS0M7CXOveZ8PAbd1W8PxTOSWXLPPkByiqpjjMLUgtTRZFTCVnIBUEqYSrAlSCUjkYqCVIJVwSuhKHIxUEroSrclSCUrkYqC0LxZf2Fz+A/SmGShOMp/s93+A/SpyloK7mjYomFV30Fu0GnYgBATB9K82wP2iYi7iLKXrKdXdYBSobrMpYrKsDrBGunI1u+k2HZ+F3VQEsbAgDc6LIA56A1guj/S84S1hVvYSLfaXrmENBaWKGNhmmOdeJKVM9/psKnilKrf5+xsuLdKEwd23aNxmN0DKMs7tlAnbfypjd4pZBAvBEY95UHxgEzWH6crPF8FzX9kfP9s1K/tdM422OQsD4vcpnlq2HH0KyOEV+5Nnqg4fauCUbQ6gggih7vBSNmHqPyrNcAxs8G65DD2rFwT3NbDR8hSvhXT7E2uHHEXCLzG/1YzaaZATqu+xqqzSj2ZzfopPkkuzo11zAuOQPkfzArNdIOj129eFwDKBaKQdTJbNPZkRyoyx9qeH6u11itncS+VZRNSNWJBPImJitLj71tbZuOSiKJLjtKB3mNYqiz8lTIPBLDJOq8Hn3DOCPav22bLCtJ3n41psXiFfPG7XbUaawAgOo7oNQs8Ts3p6q6twLuVBMTtIGvwofEZeTIwPcR8jBFNCEfg2eeTJK59xvkr7JSb9DvaFA/hEkUZhVxUwQp1+8APTlXS8lHH6TZfiDlyxzYD3z+VU4IAve7xcg/wBCUw/SbYMXjYVlIMZzIPkD40Xh7+GVGuKbeUt2iJMtA7+cRUZdTFFV0038AK2CdgT5VDhnCHe5dY6DOEE/4FA28y1aPCYpHth09kie7zpVw3if7HQdskOZ9mLrFl7XkRUpdTJ9h44KtFmM4GOpeGYPlMEcjBjSs7wFy2GtkkkxqTuSCRWswF8vnBgjkRzBH+vjWU6Mr/s4H4Xcf9Rp8GRye2JnxqGg/JX2SrstdyV2cjkZ57dW9oQFuaSUzFT4FjlMzyBiKdYC6zKpZBbHMTmPlm/KluMx4w+HztCK0AM8gEnfKo7TQNdY2Jo/hxTQhutIAgKJA8Z2HrVIyVjju2JE1aEqNmY1ETy7qJCUHIUqFuuXMOGBBmD3Eg+8aiiQlSCUjkYGSzAgSY79T76mRV+SvkTU+Gn1peRgW6rx2Qk/4iR8lOv+pq8JV4Su5KXkGinJQPHV/wBmufw/UU2yUBx1f9nfyHzFJKWhoraLOk3Sf9Awtq4LfWSUSJyx2CZmD+GkX2qEXeHWro/eI3o6MN/5hWh6V8COMwBtpGeFZJ2JEQPUSPWsNiuGcUxGDt4RsOFRGVcxYBiF9mdYyjvA5V5U72j6HpIwqM7Sae78AfFsYWxPC7jHVrViZ8LpB99FfajhQ/EsOuwdLaz3ZrrKT8ah08wYwt3h6z/ZIoJ2nK6kn1M1z7Tny8Qw52i2h00/vXM/Cla72d+KSc4Sj4kV9F8Y1rC8RwjmGW3cYDxUZLke5TQ19I4FbO04ok+5h9KJ+0fANh8X16eziEZT3ZiuRxp3qQaFu3J4Evhiz8ifrW7NoeNSUci/dJf37Mdcc4QLnA8O6jtWUVtAJysYufQ+lNOHY/8ASOBOSe0ti5bbzQGPLQCu9DOIJi+GnD/eS21p18CGyMPA/MVj+iXSBbWDxlhpJNsso7iVZXnu2X31Rd1RwTTcZRl3jK/6MK+zC+iHEu8BVRJnzasjxjHPi3v35IRWBVeQDN2QB3xqfGucHxRW1iT/AMsfE5frTHozgRcwtxTs7R7gI+NWxxbSiT6icVklk/A36McRnCqZPYBB/l1+UVnsFx5xiRfJP9qGnyIP/aRTPH4ZMLg3VJloEnck6Hy0pDibKrg7ZkZjcYkSJAIgSP5RT5VpJ/BHBVykl3dHonSTAhVbEB2Je4JWBAkaQfMU34lhrdvB2blsaM6M0kmZU/WffWUxXEs3D5J+4jeoIptwziy3uEFSdbYMfyNPyqOTH7nXgtjzScY8n2lRpHxBspirAnVc1qP+ZCgD1YfGrcMMoGRcymAq+QjKe4d0/hpLe4ijpgMRmBhgtwT+CTt4EVpLnEDbvXAljWC5bNoQOceZqQHr47/60NcBYIEsAGO4G28/U++shw7GLaa+hnS/ciBpBMitAvHGDZWUZuccu7X1rBY6+/6VfMlSbkwDG6gir4Zq9HDnxS43I1ycStn7351YmNtnZ199Yc4u5ydvfNV/rO5O4PgVWuzkzz3Eq+0LG2xw4h1h7hUW1IllYQx/hgT7/GmnRPBXUwVpXZ8xHdLeAE7ACvKOM9Kb2KNu48RZUZQBoWMFmM7kwJ8q2n2b8fxmNvulxwbUFnIhWUHRVTnlncDv3rQypybHcGono+CtDvZj4kGPdoKPCVHC4NUWFGlXAiYnWJjnG0++qOZGiAt1IW6ty13LSchqKglctrv5mr8tRsrv/EaVyDxOBa6Fq3JXzCN9KHIbiVxWf6WY5ThrqKe0AD6BhNMuNYhggCase4gfE15zxXHtmZWlVIMey0sCsieU68u+g/pbNFWz0TD9LUthUuoywIDaQco31iNqNHSvClMxuqAN5kRpOvcYrzJSL5uAuzG3ckLIAPaIIgjuEaRUOEZWDllfIQQFIJkoDmzRykaa/dHdXO+OmXtnpY4xh2Ii7ZuDlDKSJ20P0PpXMfwnC3yDdto5AgF0Mgb7xtqefOquH8HstatsUUyibgaaA7701yaQKZwRllktoS9KuCpjMMbXWIrAhkY/dI8O6JFZDjHRMWeHfoy30dzeF3aIhYMAT3bmvRbKtrmIOp5R5c64+EtvqUU+YB8KHpxbtl8fWZMceK7XZ4cmExWDdblliSQVYJO3cdiQYGoqvCcGuWrd+48S9tgFBkyTJ2r1bjHCrfU3yqKGRg0gfdGXMPKKyPGhlvW1RwvXJmQEEyRoygnQEGNDyIrRUFLidGTNklj9V73TMPwvBubWIGVhNsESCJhgdJ8BRvAOOJas5CGZ8xyqB7U7a8q0N7HrbfJcbUacvDmNhr3d9DM4S4AqrmJ1IC6euk1SMeNUzmn1SnakhT0nxJdrVnZjBYDWGbQD0199V8W6NLZslwzFgRvEamDtTnEYwK2ZQrBd9gxEAiDy35ilSdIDcBDKhE7QT5TrqaZwUrsEep4pV8BXD2N3h5UAlgrKB3wZEe+j+jOGe1YZLgAzFtNDAIgzFIm6R3FJGVQoMCFgjXumK7ieNXl6s5h20JEDYq0Hl9eVMuOrA8radebNFwDht25cFlyFto2adPvHUr55PTWvTcXZLXUKxBt3LbSRsQCnnrXg7dJL6ZSDBaZ0GwMD6++irvSbEHa4V/hhfWRrPrUI4ovsWzdTJyVnuOF4RKg3OyQoEAzACganvlZrzXpnxRbOMY2GW4hy5tcwkLBAYcxFYrEcTuvOe67T3sx+ZqLNNrnoZPgDoPjTRw8XZzzzSmqZscLx6zcE5wh5hiB7jz9KDxnSWwJyy5HcOz/V+VYjHHQHWmfD8GpRTlBJAqiWyD7GdS4pTKDBMEztI5jxg16d9iVpVGIOYZ+wDJAXLyidSZPlqK8swlmeccjXoPRHhSOohijNmBYsVXn97kdIqOL6is+x7UiTtr5EH5Ui6W4i7ath7QOdY0jcdqQfDyoDAYq3hrYa87Olo6MhzasRAmBJ8Jos9McORcv9baW12Z6xTJOpAA1l9tBRnJoEIpO2LsH0ve4rkFQ6lxlOxIyZfa9oHPMrBAjQ0ZhumT9XddrKMLa5pS5lkZZ2Yb5lZfSlmK4nwy9adrfUm6EdlUI9rMwUwIiNYArO8FvLdXFXUQzZtq0KzN1puLmdTIJkMp+NBTRb2P4NHivtNDL+ytspmGLEGPa2Eazk3p/wLpKzWg7C2ZyE5Wlu2ASdhMbeYIrDdFOi6Y2wbwz2QvY7UnMAAfw6xLD1NPei3FbDMbGY5FtqVckL2UzRKlZBAbn3CtO6oKeJG14jxFhZzLlkkDUx9DOtU4xS2GfMYJtMZHI5JrO8c6T2ThrnVlSlsrlkzmLTEAjz27qG439olkYRxakt1ZUggiAVykjSJE0IvRCe5aLOI4oowHWLlgTk7TjbKcoHh3k0n6R8Ws3LYCrbS5qYgFiD7WoPcR31k7nSxWHassxAILF8pMxPsKO6k+A4wHxQZ1tqmb2QigAaxy9550M2XjEv0nSvNKroe8Q4wi3LrIAWLkDNpGXbIdwfI66URhcalqyQQGJRoGYg6q2h8QSTPjTHiV/E2b0206tXUOCtoAsDEklnAPPl+dB4ziFx2HXMjOYAV1sFjMiAAQTr41BR5JNMWa4ScX8HrHBVC2EAJPZG7ZuXI+m3KirWJzHTw5ivHb3Sa9bgIcgfcoMpIO3ZDsNSdxRtj7RMaJ1tgaai0DMaE6N3z8aupO6ZFxPWcO5nYase88/KuWpy7d/LxNeUcM+0LFK7MWa4ocsym2igEjYHNovMAVZc+1DFKcoCg77INDr40/FgNbwzis47EWnPZOwMbQAR5b1lekeAa5h7OUgPhsTvzAhgwEDvRazVzpLmxHWlcj6AMDmjcarlHfOh9DR446DZdnuSEIbON2Z2OmVge3E++pTV5Eepj4/p5b2619wfHStxlcwxAJJOUQS2hMazoI8+6gcRgypLEKWKjKxzHXbQj72oImtHgcVZvqHPWEagE2rZnvEdXy099Msdwuy1psqjMCDpbVCSgle0oAMEbRVXI8rgzG3bkqwXLmI7jB2Vd/EEwe6lNrAMhCntK4JBXZoBJAMeFM7V5ipJWFKk+MgH11XsjwBoW0CVZQTOXKw7mAlFUcgQYPkaPIU5bwS9YwbMUBVV56xqPTmfzq39EDJOQsQm43JkwF8O8mtHgLU25ZcpOpG8Tv8AnX3Ch+wTyP8A3NTjIx1/hjkJCwQv3mHeSdPM/CjcNw12A0WRvB50bxHiRTIydoODryBloHvpjgnzCTE8+6Y1ijjWh8r9wqHBX/wiupwsg5Z3nl3QaeGhrv8AaKfE/Knl2JoUYro7MAHMxMAbT/nV/wCp79pR2FgCNzIjv3p7grOa9b8CT7gab8XYi2QDBYEA855RrvU5P3G+DxThzQH11yyOXOPrWjHHL1nDJbs3bisxIC5hknN2hkZeYMzMb91Z3AaM86QD6EMPlFcxF6GBgTCmfjXG5NdjsxwUpUzY8Y6SYy+lvDXbinKSYVEJkAgzljNADGlQRwpQ5WMZ/ZBGXKj94M9obc5HKhn4mtq8bmVizIhBBggwA3vAIjxq/gllrjliXBJJBUCDmgeURIjxFGPKSRTLihjnKPgccLwSIFxDPauKWZcgBXUAg6tHa1Xs7Gd9K5i+Nvhg9yyVU3LhUKpjS20SxXcyToYPmDRvHuBsmCZyrjIEFqQUEZtdY1ZZB8Qx7qxeHxV26bdqcypIAGntGWkjU0JJ/SNhUWrX4NTj+l95Hw7Kzh+qDN22dSHJLaEaNETuNKFF62bpS3iCJtnLGYctFYAbnXTYEjWrOI2FNg3VQMoRAT3qOxl11GhDA94rJ4W6VdCnZcfeJHPTWfPWanHJyRfP0XpSV7s0nEbV2LYaFl+rIJByn2u1rpoRv491UW8Q4vAPKmAVUwVYTOs/iy6aRMTpSjimGdL72zmaGB/ETImTHtHXeibVnEMWfqnBRAVcqVyBAdg0A7+Jp4KVaRB44Rfu8jU3RAXLBZlgBAZ9nckwNjp3k1817DWGYKCXViDI7UjfSSB76RY/jbXG2AGWB9fea+661JLZ3uMxJAMKCSTGY6n0pMq5x2LFLHKr0enYTj/61wv6MydsAdW85ipXYse7kRz86VXOh+Kti2xS3iMjtm6q6pCmQYYkADfTeheg2LCY60jslu0xgqQMjaHRp315mh+EdJrdnF3n6oMrXWuQC1uAGIHVlTI0Mkd8aaCp4m4fg6p4ln1jST/kP6R8Dvpba++ENi3kgDMGAMgjLBJiaUYlVu4U3V6xXVXLkqApbMhaGJmO0BpJBPPkw6XdMOuuGzaBsWiBmZ7r3DcUlWETIVSQDp3anlS7C8Q6yyLehVWKRoSS+qtB5Zwo07vGryk5NULi6ak1/Imw3E2S3kBUh2LHvnaPhTDC4G5dQ3BcUFT2hqNPBpj5UBfvAJmZBqxydnLIUQTr46elF8LxoKFQCsyzGJUwBAIG0amqTyNJE+m6eMpNSV/9C7XB7rne3Omw9RzrmIiyvUO2Zy63NIgBVYAHXftE0uxHF7iSsw2xKxqsaEHxBEUPwXDs9xjlDgKzMJgwIkg7yJn0p5yVaIY8fv4y0bQcaezhsItuXJd2KMezqVVF01BO8eVaS3i7/wCjXOsXI6rc9g5gIV41Pd61juA3mVr8ftGtIl8DNqFR1Vob/Cmug5Gmt0B72Ivo5Sy6dlWdwssNRAjQqSZiO0Oelc0Z0dWbA2ml+3ud4KHfC2rty483LjrIcrABMTG/smg3QkwVuXGEjMGJgEkgyY0hh7qp4p0ltrZt4ewFItAGTJUsScwWd/amTSXEdJrqplXKJnUDUTIMeld0JpR2jzFjcpUgizfuvjcouuqNdCjJrABgQDpO/vp1iiv6AATuunKTmJH/AKpBwQLYQ4gtmZQcqR94ggEk7RrrS68Ccn7TMCJAzHs67R90xXPHJds7M3TPE4387GWNQ3cKmXezcYOB95Hgo0f4WVh/OKO4BjrFmwczsHznskgiI0yjfNM/Cs42Ie1fBYNyOUyJUgEDyIPxppxnqTbtC0qgAvmeSXbXQNPIe7SlU3FjvFGUHId8L6QpeuBIysWgAn2hrEGNDpz0ozFMJTRh2vvCCJHP3ctKwmDsObqBMxYsCCBsZ3rYs/bS0WzZZyuASCFJnYRm8O6KpHJJypsTJjh6ScVvyOeFuOuWeQbbXl4URxO8RlzuJGxGZR/NFZPh3Sq0LyliQmVgw1BnlrTh+leFO23LYjw3Yc/nVW7Z5/FnnBkXLsTsx133nauXbQa6gJIBVdd9NvpXcYw605JgiNZ7td9amderfuBBj/CR+ZrlOqMuLst4nYTOuRiwKIPZIg5Rp5g6U54nxAYbqbaL7VlS6mfvM2XyOUjald3HW2gtnUiCMq6EjUFgzfKjMcr32W+VFsW1tC2jFUzBBqSCZ7Ubjck0ydKgTbk7Y0xfSy6+AODvIUEm4GIMvlGgE7ANG1Kuipt28TN4r1aZu1BYMwDdXKxLDNl0igkDXbbBn7QJklh2pg/eOwgbeFB4a/kyNAMQYIkHWdRzFMl7rQIScU0ai7jbl6yLhtLbiy2U24VnA1aVBgr2iNvjWXs2WdgqCT3d8a1tMZfDcNw79lezircSZXM1tuz7iPXxrK8GxFrrFF1WjMCWBghRuAOZM+lReOtI9CPVKbXL4o3C4pyiGGQm2pIDREiZ79VM+UUs49iimGcfi8ZO8HWm/EsWrXCwNtZyxqI9kAKJ7oA22pHxkdZaZFuAtIIVRM8wI/lNexGUY9PV/Bw5pcs7b8mLmpWUYduNBzr668x3gAbAbbbb+dGcG4ittznUOjKwKnYmNCdeR1rx22lo7FCM5JN0NuEYQ3GVmZdNVESQToAZGo1B8auvcBuXMRFhQbkBiCQAQZBIk9+hHjVWCw02hkaS3Zg8yCreeiz5RWowWDuXIfI1pspBLhlJBYFcvehIbXnNSiryLwz1sSh6EoulJbX30ZzjHALlsKzoFdEUMCQVYAROYaSTyOutL8BxEZHSQobJlkE5SGBlTy/zimvTC/cw4NgtmF5Q7GSSCDl0J1iFGnjWd4fjktrcDWkuF0KqWn9mZHaWIkxpr31eWGpOJ57636Wl+QjpFdnEMAWyjUBuWbttAOwliaI6O4jDW2JxJuFHRlK2wpOo7J1I2OtBcSUG3Zf7zKQx78pgfChrWFGXOWABYrpqZABGnd2vgaWklTJrJKUnKGieOv5jptGnfHKfGK+4diGRpRirZWgj3keUA0LcrttoIjx+P/uq1o5JScpW+466O8RNvFo33SrIw2BQ2yCPcKvfiFxLQ1lVFtW3hlMjKfCbYHmJoLheG0F37qXUUjvDT9AR600OHdzZtqZZbd9WBggtbe4wGU7mSAO6ak6+Dri2p8X+5A3HMcnWAWUhAiySJzEiZ84IHpNKL18tBMU9wfC3uW1uB17WpBRTGpnlSzjWGa2wVihMT2Vy8+enhTnJF+6iFrHlZB1UggrsCKpRoURvvVDDSrnOlay8E7bkWYrGG6QW1YBVB7wBAnyAqlWKmoFa5NALbs1fRexauOMrMtz+IzpvHeD/AK76bJg7ktcR4XC3SFBAEnMrbgCZbSTy0pH0BRWxtpS0ZiZPoSAP9d1MLeJBGIZZ7d9gdZBXPmT1kD0Nc91NnrKccmBRryZhL1stcN4MHLEwoESSSd9tTRVrCWnJUMxFtS5kASNCdR3aUy4p0e6y61226AXGLgGOe4geM1ThejVy2WOYEMpBCkCQYkEkHTSun1EfOZFwk0LOIWy94FVGwBK5iJ8cwmaL4LbEw2dSGkQDoTpy2o5OM2x7Uz6URY4zbmZiP8UfnNQnKVVFC2WXkIA0e4p59lvOQda7Z6oqq3LTnqwQhZCcoOsdkzHyrlzjds6ZlHOqDxyztI9xrRUuPuGX3CLnDMOB7OTnAtOfzrNYbhhIdiDltiD2Se0Q2SdNPZJ12ittwHHo4NvOC2rAZTpAkmZpSlxrdvFs4IW9OQ69pkDA8tP7SNec91WxujMpckYK0jo47F1l7BjtNoZjnlGtZTDgyGI0JIB8YE/OtlhOLh8LaDB/2ds29EYiAWO4Ec/SshdvTYXTUOdY09heffpTv6mZGnuOACepMgTsp1A11PjS7hfEmuMZUEgggKoEDcksTp3DnTA8TIUE2rmw1gdw8fjQg6RINkOvkPlQpgM/iWl2Pifme6rbOBJ1JAFNLfDRibWLxAlTY6pskAghyytryiJpGSe+larR1J8toPt3kRgJkCfHUz/lXpmB6d2ilhLyMll7L2TeIJ7ebMrgjUhXTXmJNeX8MwDXH7MALqWOyjl568qY8dN23Yt2mZ+qZjcVTGUEaDTk0Ek+YGsUvKPJIssGX03l+EbTpp0b/S8YqWmUH9GZ0OYMrhS5kMNIYKSDy2rzuzgczIgmW38Bzpp0T6RNh7qtmMCQRoeyQQwE7SCaW28cbd1XE9kDSYkcwfA7Gr90cLexnxzgiqudJAEArvptInakwtcpEbz8N6bXukodGU2/aBHtbaacqBxyr1NoqGzMHzE7GGgZfAbedCtbMptaQFdtmoKKiWo7CYftIZjUH5VoxcjXWxvw3EWzh1sQTcuXGnfQ5GFog8+3Ajxp3g8o4lZRgQWuI0CQJcAPI5EMCCKzdzDrbw6NJ61rrRB2RAonzLtv/gqHCMWwxyXC0t1iuSxPaIhjJ3JP1oKCi6KTzSn7u1aHvR3EDqcv4WYfGR86G6QcNDkXJPIHy5fGaq6PHLcv2/wufgxX6Cm2LWbbDwP5/Ssu5G2tmXPDtRBOtaPpv0atYZcL1ZOd8Nbe4saSR7QM7tzHLL40pwwzQPEeg5/CmPH+lRxzW8yKGsp1eZfvqCchI2BGvnPLnRwV0OskkJMVwVreHS8WUq7FQAdQQDMiPD40sNP+LXAMJbTWTdd/AAAII8zPupAanNU6L423G2OujWG7fWz/AGctvBGUSD3EaQRV3RrEjNcttMOjEEawygspju3B86q6LYbPcIGsiHU/ett2WI7iJmqOCHLiRE6Fx5iGHyqMY8m0zty5HiwwlFeR3j+G9fkdjDhFUlQIaJgnxggelBfqG4PZun4j5GneHaVGo2HOrCD51ajxpO3bFLcHsj7gnuk1BuEWp2gen5bUCLsn/ejpyyg/+61XRTo9Yxb5WxD3HUZjl7GUSBppJMnlFT2gi3hvRQXSMoOX8RiDrsDl18vStrwX7ObYALgAiTmhTyjQER76Qcewy8J4lh3DXDYgMQWLE6st3c6nnRfGvtUtXtEzqg5ZdT/EfpStSau7GK+lXCWXEWrmEe2GS0EeZALfeIERr6bClrcO4hes9T+wa32tNJ1OZtxzNVf/ADGzP3/6aIw3TSwpkM4P8Jo1JGBBwbHWVyHqwh0iQYHOJpWOh5mC/wCzmQPvTEa6RWmu/aBbYQXJHdkoJ+k1g82/oaj7/Bgf9WXo/wB4Oncg/OhLvRfMZNwknnlH0om70nsjbM38sfOqD0sT8D/CiuRgvh2D/RsDjwzKest2wvImGadPWsPWmxXSNLiMhtmGESSNPGgBgrS4gKSWtgqGO06dqO4U/CUlspHIoqjnADDmZAI35afCn3EMKt39H63P1Qa4HKgllXJmkR/DPvqH2g9G7WDxFk2cwtXrQeCS0EEq4BPLQGPGn/C+m+Es28IuRrtxEC3AVATLlurEtvpc5UIdPynyvfg7J/8AptdP6Kj3+Tz2/g7aueruG4g2bKUPqD9NKEfU0dxZBbuuLeilpVSZKqdVE84Bj0oZLYP4z5KPzq0qWjzk72UxReKx+ezat5QOqzjMD7WZg2o8D86rOEY7I58wfoPrRGF4a/NG8sk/NhScgi40fYaAulMreAI/uTP8NsfMmhMXaKtBXL4af/XSmxNWBleJYvt7NpAuu8liT/1NQmVg2cTpBmDp3fGnd/ht1kyhVG33wfgFHzqacIuG0EYgame0xBGkdkQJGuvPSpuXusK7BvCsF+0e/IIvywCyILHM+pHJ5HvozGAqjHwPKluH4a6JlW7CzMBOfPUmqeII1tNbzEHSCdPcKy2wA6AhGyzmIIHftyq08N6i2FaOsLaxrESIkch30Twjiy2nttCMNGLMDIYfhymY7I95oHEYnO867woOpAnQee1dDrTEDOOXg+EwqaAob58TmdY9JU1nWwxp1xXDZAhkklde4RrA9SaXnWptJ7KRm4qhv0TwEtnAYG32s4Gw+8CdiCOVC8NbqsZOXMC5QDbVxA92anfBhkwwyz+1nNtsrQAPA5QfSs/iLhXFmPxqw8xBH5UkYqLZTJ1EssFFpaNBbGlTg1FOfmfnXaFnOaPivRLCrwu7iFtoAtubZWQdYgk896wHRfpU2BvNcVA5KFSCYG4IJ0MwRMVocP8AaDb/AEBcJcViAuVzE5hMgDURpEnfSkJxuB5WX/15tSq1aHD+IfaC15s1y2WPiw+AyQB4Utv9ILb6thkJ/iA+S1L9Y4P/AIdvh/5VL9Pwn/DN/r1opJfBgG5xG0df0cD+c/8AjVf6XZ/cf/sb6Cj2xuH5YVveaGu4hT7OGUeYc/I02jEBjrP/AA4//I9M+H9IcIo/aYPMfC4YPoR8aUFm5WF/oY/WoHDXD/dH0Rvyo6MP+I43BONMJctHvFxYpcow34f6rsfJaAGAu/u3/oP5USMDdiTZkd/VNHvFCjFt25YCmFtzBj9o7GY/gihcQIcn8QDVRiRr7Kr5f5k13PIXwWPiapDSoWRtenN43cBw673C6hPj+zIH/S3urFL7U1p8Rjes4QFJUtaxK5QD2gGR50PLyrLXLZnUNHLQ1k+Ls1WqHtrjWRBC5jMbxGnkaqbpQ34F95NK1cRBDEecf/WpCzO1pz/UfkKGRqTsMVSoKudIrh2yj0n5mqm47e/EP6RXbfBrrai0R5kj5mrF4Be/AvqaT2jA543d/H8qrbGlzLmSOZ7qYrwO8P3Q931FRbo9db2nQeQ/ICspKO0AgGxDQULlG2IiNNDr3irrfDMS27kebn5Cp2eBMg/tio30kD/uqNy3aXRr9xj4En5ULsJxuBPuzrHiWHxiq7tpEED9HPqxNfA4b/mMfU0bawVoiRZePHT5mt+QCm5iFgCEGv3QwG3MmjsPNsg5AxgES4ULPfO5+VX4nh1p1jKLZ/FK/HWjUvWQNTamBr2eQj6UeWqNQq4rii4Wcuk+y2ah8LiAjq2UOFIlTsw5g+YnWrOM4pWudggrl5d+s0NkOVWIMGQD3x7XzFUQrNhxDi9pBbWzbc2erUpIznXVu0NyGJB8qy+MxR/SOtW2RBUiVMaeB8q0nD8jYO2yqFYO6v3EwhU+Gh94qJFKwImMWl2XVSgZicpERJkxHKaiTUK7SGCjgkH91aH8o/8AGpLhxyVB5LVpc18KihyK2jyyj0/zqzI34h7v866gihsbbvN/Zui+ak/X6VjBJU/i+ArkH8R+H5UoOCxZ3xCjyX/KvhwvEc8SfRaavuYbOwG7EesUuxnG7VswXYnwk/HaqLvR+4+j4h29NPdNQs9ErY9pmb3KKy4/JrIP0st8luH1A+tfW+mag/2TEcwXo1ejtj938T+dW/qGwP7tfj+dG4+DFSdObAH+7A+okeuWknH+NJiCpS3kiZ7WaZyxpA2g++tB+prP7pPd/nSPpLgEXqxbQLmLDTmezH1qkGrAzuODjh+GDbdbeZR/hYWwp99t/Q1PDdK1EA2oUdxkj4Vp+k3D1/2e1AK22tJHKFtXA3vYT60OOG2htbQH+EflRytJgjtCl+lifdRz7h9TUD0nY7WHPqT8lp4qxy+EV0PUbXgYR/rq8dsO3rP5VL9PxJ2sAebf505muE1r+xhPOKP3LQ9T+dRuYbEsPbtL5Az8qcMa5FazGefo6zavdJ9Cfma+HRlObsfcPpTu7fVfaZR5kD50Hd4vZH94PST9Ka2YGt8EReb+jEfKKs/U9r8JPmxP1qtuP2+WdvIVH9aufZsP66VtmCf1XaH3F935127YARsqISAYGVd+XKgLwxL7Lk/mFRTh+I53o9SfpRowpxGLdtHUAr3Ll98Uc+JLYNF3yXWjsxGdZ1b7xJX0A8aPFoj27/vCD3zM0rx3E1CtatqIJEkbNHcBpPjTqQGjVdHLZfBXP2Z7BDC4sZWjQhlmQwDb8wB51GlXRLFqjlbgfKytAzOBJXskgaMJjcU0rNioiwqu80KT3AmrahcQMCDsaUIdmk1YtYL9cXv3je+q3x9xt3c/zGlUAnoRugcx7xVLY5Bu6DzYfnXnwud4B85qJpuCCegNxWz+9T+oVw8Zs/vU99YRLDHbL/Uo+tRe2RvHoQflW9NAs3365s/vE99S/WVo7XLf9Q/OvPa6Fmt6aNZv24pZG9y3/UD8qrbpDYH94D5An6VhxYbu+K/nV1vhlw7Af1KPrQ4I1mpfpTY72PkpoDF8etXHtQWUJcVizLIAHgN9qVpwVju9lfO4v0Ncv8KyCestNrsrAnzjnRXFOzG8bpArob7BL1lD2sma3cU8jDTK6kSKuXpZw/8Ad3fMhvjBrJcEw1+0wYIzpPaR2i2/8STqIokdGFLk5sqkyFAnKDyBO8bbUHOMns1Uh1xHpPgmH7PrFP4cpg+80kvdKrY9lHPnA/OnWF6B2XAm7dI71C6eehom59l9o7Xbn/R+VC4GsyF3pW59lFHnJP0od+k148wPID61psT9nIt6lrhHoPkKH/8AjVpfuz5kmjyiazNPxq8d7h+A+Qqr9Kdt2uN5En61srWBtrsiD+UUQF8vlQ5oxjbOG/5F1z4kgfBR86Os4a793C2h/FJ+bVpCa5FDkYSixieXVJ5D8q4eH3z7V6PIf+qckRXIrcjCb9SsfavXD5GK7+ok5s7ebU3K1AitZhWOCWh9yfMk1anDrY/u190/OjYqJFGzWQVQNq7XxWuGigHZqBavi1RLVgH/2Q=="/>
          <p:cNvSpPr>
            <a:spLocks noChangeAspect="1" noChangeArrowheads="1"/>
          </p:cNvSpPr>
          <p:nvPr/>
        </p:nvSpPr>
        <p:spPr bwMode="auto">
          <a:xfrm>
            <a:off x="63500" y="-889000"/>
            <a:ext cx="2438400" cy="182880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3320" name="Picture 8" descr="http://t2.gstatic.com/images?q=tbn:ANd9GcQzB3uJPgVLq7YVt4i5Tv4ghA_QePnYLOdj_p79f9D_BEmslLvQpQ"/>
          <p:cNvPicPr>
            <a:picLocks noChangeAspect="1" noChangeArrowheads="1"/>
          </p:cNvPicPr>
          <p:nvPr/>
        </p:nvPicPr>
        <p:blipFill>
          <a:blip r:embed="rId3" cstate="print"/>
          <a:srcRect/>
          <a:stretch>
            <a:fillRect/>
          </a:stretch>
        </p:blipFill>
        <p:spPr bwMode="auto">
          <a:xfrm>
            <a:off x="5652120" y="1628800"/>
            <a:ext cx="1512168" cy="1800200"/>
          </a:xfrm>
          <a:prstGeom prst="rect">
            <a:avLst/>
          </a:prstGeom>
          <a:noFill/>
        </p:spPr>
      </p:pic>
      <p:pic>
        <p:nvPicPr>
          <p:cNvPr id="13322" name="Picture 10" descr="http://t0.gstatic.com/images?q=tbn:ANd9GcTjtjdjzk3N6JFyVRODdJn241fkQRp36Jb1nPb1shExbTkCv34C"/>
          <p:cNvPicPr>
            <a:picLocks noChangeAspect="1" noChangeArrowheads="1"/>
          </p:cNvPicPr>
          <p:nvPr/>
        </p:nvPicPr>
        <p:blipFill>
          <a:blip r:embed="rId4" cstate="print"/>
          <a:srcRect/>
          <a:stretch>
            <a:fillRect/>
          </a:stretch>
        </p:blipFill>
        <p:spPr bwMode="auto">
          <a:xfrm>
            <a:off x="6156176" y="3645024"/>
            <a:ext cx="2190750" cy="1512168"/>
          </a:xfrm>
          <a:prstGeom prst="rect">
            <a:avLst/>
          </a:prstGeom>
          <a:noFill/>
        </p:spPr>
      </p:pic>
      <p:sp>
        <p:nvSpPr>
          <p:cNvPr id="10" name="9 Rectángulo"/>
          <p:cNvSpPr/>
          <p:nvPr/>
        </p:nvSpPr>
        <p:spPr>
          <a:xfrm>
            <a:off x="5868144" y="5373216"/>
            <a:ext cx="3024336" cy="1477328"/>
          </a:xfrm>
          <a:prstGeom prst="rect">
            <a:avLst/>
          </a:prstGeom>
          <a:solidFill>
            <a:srgbClr val="FFC000"/>
          </a:solidFill>
        </p:spPr>
        <p:txBody>
          <a:bodyPr wrap="square">
            <a:spAutoFit/>
          </a:bodyPr>
          <a:lstStyle/>
          <a:p>
            <a:pPr algn="ctr"/>
            <a:r>
              <a:rPr lang="es-CO" dirty="0" smtClean="0"/>
              <a:t> </a:t>
            </a:r>
            <a:r>
              <a:rPr lang="es-CO" b="1" dirty="0" smtClean="0"/>
              <a:t>Esta “confusión” es lo que forma Babilonia. Donde cada uno tiene su propia ideología, lejos de las normas establecidas por Dios.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
                                        <p:tgtEl>
                                          <p:spTgt spid="2"/>
                                        </p:tgtEl>
                                      </p:cBhvr>
                                    </p:animEffect>
                                    <p:anim calcmode="lin" valueType="num">
                                      <p:cBhvr>
                                        <p:cTn id="8" dur="400" fill="hold"/>
                                        <p:tgtEl>
                                          <p:spTgt spid="2"/>
                                        </p:tgtEl>
                                        <p:attrNameLst>
                                          <p:attrName>ppt_x</p:attrName>
                                        </p:attrNameLst>
                                      </p:cBhvr>
                                      <p:tavLst>
                                        <p:tav tm="0">
                                          <p:val>
                                            <p:strVal val="#ppt_x"/>
                                          </p:val>
                                        </p:tav>
                                        <p:tav tm="100000">
                                          <p:val>
                                            <p:strVal val="#ppt_x"/>
                                          </p:val>
                                        </p:tav>
                                      </p:tavLst>
                                    </p:anim>
                                    <p:anim calcmode="lin" valueType="num">
                                      <p:cBhvr>
                                        <p:cTn id="9" dur="400" fill="hold"/>
                                        <p:tgtEl>
                                          <p:spTgt spid="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13314"/>
                                        </p:tgtEl>
                                        <p:attrNameLst>
                                          <p:attrName>style.visibility</p:attrName>
                                        </p:attrNameLst>
                                      </p:cBhvr>
                                      <p:to>
                                        <p:strVal val="visible"/>
                                      </p:to>
                                    </p:set>
                                    <p:anim to="" calcmode="lin" valueType="num">
                                      <p:cBhvr>
                                        <p:cTn id="16" dur="1" fill="hold"/>
                                        <p:tgtEl>
                                          <p:spTgt spid="13314"/>
                                        </p:tgtEl>
                                        <p:attrNameLst>
                                          <p:attrName/>
                                        </p:attrNameLst>
                                      </p:cBhvr>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 to="" calcmode="lin" valueType="num">
                                      <p:cBhvr>
                                        <p:cTn id="21" dur="1" fill="hold"/>
                                        <p:tgtEl>
                                          <p:spTgt spid="4">
                                            <p:txEl>
                                              <p:pRg st="0" end="0"/>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4">
                                            <p:txEl>
                                              <p:pRg st="2" end="2"/>
                                            </p:txEl>
                                          </p:spTgt>
                                        </p:tgtEl>
                                        <p:attrNameLst>
                                          <p:attrName>style.visibility</p:attrName>
                                        </p:attrNameLst>
                                      </p:cBhvr>
                                      <p:to>
                                        <p:strVal val="visible"/>
                                      </p:to>
                                    </p:set>
                                    <p:anim to="" calcmode="lin" valueType="num">
                                      <p:cBhvr>
                                        <p:cTn id="26" dur="1" fill="hold"/>
                                        <p:tgtEl>
                                          <p:spTgt spid="4">
                                            <p:txEl>
                                              <p:pRg st="2" end="2"/>
                                            </p:txEl>
                                          </p:spTgt>
                                        </p:tgtEl>
                                        <p:attrNameLst>
                                          <p:attrName/>
                                        </p:attrNameLst>
                                      </p:cBhvr>
                                    </p:anim>
                                  </p:childTnLst>
                                </p:cTn>
                              </p:par>
                            </p:childTnLst>
                          </p:cTn>
                        </p:par>
                      </p:childTnLst>
                    </p:cTn>
                  </p:par>
                  <p:par>
                    <p:cTn id="27" fill="hold">
                      <p:stCondLst>
                        <p:cond delay="indefinite"/>
                      </p:stCondLst>
                      <p:childTnLst>
                        <p:par>
                          <p:cTn id="28" fill="hold">
                            <p:stCondLst>
                              <p:cond delay="0"/>
                            </p:stCondLst>
                            <p:childTnLst>
                              <p:par>
                                <p:cTn id="29" presetID="24" presetClass="entr" presetSubtype="0" fill="hold" nodeType="clickEffect">
                                  <p:stCondLst>
                                    <p:cond delay="0"/>
                                  </p:stCondLst>
                                  <p:childTnLst>
                                    <p:set>
                                      <p:cBhvr>
                                        <p:cTn id="30" dur="1" fill="hold">
                                          <p:stCondLst>
                                            <p:cond delay="0"/>
                                          </p:stCondLst>
                                        </p:cTn>
                                        <p:tgtEl>
                                          <p:spTgt spid="13320"/>
                                        </p:tgtEl>
                                        <p:attrNameLst>
                                          <p:attrName>style.visibility</p:attrName>
                                        </p:attrNameLst>
                                      </p:cBhvr>
                                      <p:to>
                                        <p:strVal val="visible"/>
                                      </p:to>
                                    </p:set>
                                    <p:anim to="" calcmode="lin" valueType="num">
                                      <p:cBhvr>
                                        <p:cTn id="31" dur="1" fill="hold"/>
                                        <p:tgtEl>
                                          <p:spTgt spid="13320"/>
                                        </p:tgtEl>
                                        <p:attrNameLst>
                                          <p:attrName/>
                                        </p:attrNameLst>
                                      </p:cBhvr>
                                    </p:anim>
                                  </p:childTnLst>
                                </p:cTn>
                              </p:par>
                            </p:childTnLst>
                          </p:cTn>
                        </p:par>
                      </p:childTnLst>
                    </p:cTn>
                  </p:par>
                  <p:par>
                    <p:cTn id="32" fill="hold">
                      <p:stCondLst>
                        <p:cond delay="indefinite"/>
                      </p:stCondLst>
                      <p:childTnLst>
                        <p:par>
                          <p:cTn id="33" fill="hold">
                            <p:stCondLst>
                              <p:cond delay="0"/>
                            </p:stCondLst>
                            <p:childTnLst>
                              <p:par>
                                <p:cTn id="34" presetID="24" presetClass="entr" presetSubtype="0" fill="hold" nodeType="clickEffect">
                                  <p:stCondLst>
                                    <p:cond delay="0"/>
                                  </p:stCondLst>
                                  <p:childTnLst>
                                    <p:set>
                                      <p:cBhvr>
                                        <p:cTn id="35" dur="1" fill="hold">
                                          <p:stCondLst>
                                            <p:cond delay="0"/>
                                          </p:stCondLst>
                                        </p:cTn>
                                        <p:tgtEl>
                                          <p:spTgt spid="4">
                                            <p:txEl>
                                              <p:pRg st="4" end="4"/>
                                            </p:txEl>
                                          </p:spTgt>
                                        </p:tgtEl>
                                        <p:attrNameLst>
                                          <p:attrName>style.visibility</p:attrName>
                                        </p:attrNameLst>
                                      </p:cBhvr>
                                      <p:to>
                                        <p:strVal val="visible"/>
                                      </p:to>
                                    </p:set>
                                    <p:anim to="" calcmode="lin" valueType="num">
                                      <p:cBhvr>
                                        <p:cTn id="36" dur="1" fill="hold"/>
                                        <p:tgtEl>
                                          <p:spTgt spid="4">
                                            <p:txEl>
                                              <p:pRg st="4" end="4"/>
                                            </p:txEl>
                                          </p:spTgt>
                                        </p:tgtEl>
                                        <p:attrNameLst>
                                          <p:attrName/>
                                        </p:attrNameLst>
                                      </p:cBhvr>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nodeType="clickEffect">
                                  <p:stCondLst>
                                    <p:cond delay="0"/>
                                  </p:stCondLst>
                                  <p:childTnLst>
                                    <p:set>
                                      <p:cBhvr>
                                        <p:cTn id="40" dur="1" fill="hold">
                                          <p:stCondLst>
                                            <p:cond delay="0"/>
                                          </p:stCondLst>
                                        </p:cTn>
                                        <p:tgtEl>
                                          <p:spTgt spid="13322"/>
                                        </p:tgtEl>
                                        <p:attrNameLst>
                                          <p:attrName>style.visibility</p:attrName>
                                        </p:attrNameLst>
                                      </p:cBhvr>
                                      <p:to>
                                        <p:strVal val="visible"/>
                                      </p:to>
                                    </p:set>
                                    <p:anim to="" calcmode="lin" valueType="num">
                                      <p:cBhvr>
                                        <p:cTn id="41" dur="1" fill="hold"/>
                                        <p:tgtEl>
                                          <p:spTgt spid="13322"/>
                                        </p:tgtEl>
                                        <p:attrNameLst>
                                          <p:attrName/>
                                        </p:attrNameLst>
                                      </p:cBhvr>
                                    </p:anim>
                                  </p:childTnLst>
                                </p:cTn>
                              </p:par>
                            </p:childTnLst>
                          </p:cTn>
                        </p:par>
                      </p:childTnLst>
                    </p:cTn>
                  </p:par>
                  <p:par>
                    <p:cTn id="42" fill="hold">
                      <p:stCondLst>
                        <p:cond delay="indefinite"/>
                      </p:stCondLst>
                      <p:childTnLst>
                        <p:par>
                          <p:cTn id="43" fill="hold">
                            <p:stCondLst>
                              <p:cond delay="0"/>
                            </p:stCondLst>
                            <p:childTnLst>
                              <p:par>
                                <p:cTn id="44" presetID="43" presetClass="entr" presetSubtype="0" fill="hold" grpId="0" nodeType="click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
                                        <p:tgtEl>
                                          <p:spTgt spid="10"/>
                                        </p:tgtEl>
                                      </p:cBhvr>
                                    </p:animEffect>
                                    <p:anim calcmode="lin" valueType="num">
                                      <p:cBhvr>
                                        <p:cTn id="47" dur="400" fill="hold"/>
                                        <p:tgtEl>
                                          <p:spTgt spid="10"/>
                                        </p:tgtEl>
                                        <p:attrNameLst>
                                          <p:attrName>ppt_x</p:attrName>
                                        </p:attrNameLst>
                                      </p:cBhvr>
                                      <p:tavLst>
                                        <p:tav tm="0">
                                          <p:val>
                                            <p:strVal val="#ppt_x"/>
                                          </p:val>
                                        </p:tav>
                                        <p:tav tm="100000">
                                          <p:val>
                                            <p:strVal val="#ppt_x"/>
                                          </p:val>
                                        </p:tav>
                                      </p:tavLst>
                                    </p:anim>
                                    <p:anim calcmode="lin" valueType="num">
                                      <p:cBhvr>
                                        <p:cTn id="48" dur="400" fill="hold"/>
                                        <p:tgtEl>
                                          <p:spTgt spid="10"/>
                                        </p:tgtEl>
                                        <p:attrNameLst>
                                          <p:attrName>ppt_y</p:attrName>
                                        </p:attrNameLst>
                                      </p:cBhvr>
                                      <p:tavLst>
                                        <p:tav tm="0">
                                          <p:val>
                                            <p:strVal val="#ppt_y+0.31"/>
                                          </p:val>
                                        </p:tav>
                                        <p:tav tm="100000">
                                          <p:val>
                                            <p:strVal val="#ppt_y+0.31"/>
                                          </p:val>
                                        </p:tav>
                                      </p:tavLst>
                                    </p:anim>
                                    <p:anim calcmode="lin" valueType="num">
                                      <p:cBhvr>
                                        <p:cTn id="49"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0"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94920" cy="5976664"/>
          </a:xfrm>
          <a:solidFill>
            <a:schemeClr val="accent1">
              <a:lumMod val="20000"/>
              <a:lumOff val="80000"/>
            </a:schemeClr>
          </a:solidFill>
        </p:spPr>
        <p:txBody>
          <a:bodyPr>
            <a:normAutofit fontScale="92500" lnSpcReduction="10000"/>
          </a:bodyPr>
          <a:lstStyle/>
          <a:p>
            <a:pPr algn="ctr">
              <a:buNone/>
            </a:pPr>
            <a:r>
              <a:rPr lang="es-CO" dirty="0" smtClean="0"/>
              <a:t>    Los instrumentos satánicos desempeñan su parte en la estimulación de la concupiscencia de la carne, los deseos de los ojos, la manifestación de egoísmo, la extralimitación en el poder, crueldad y la fuerza empleadas para unir a los hombres en confederaciones y sindicatos, disponiéndolos atados para el terrible fuego de los últimos días.-</a:t>
            </a:r>
            <a:r>
              <a:rPr lang="es-CO" dirty="0" smtClean="0">
                <a:solidFill>
                  <a:srgbClr val="FF0000"/>
                </a:solidFill>
              </a:rPr>
              <a:t>Ev 23-24 (1903). </a:t>
            </a:r>
          </a:p>
          <a:p>
            <a:pPr>
              <a:buNone/>
            </a:pPr>
            <a:endParaRPr lang="es-CO" dirty="0"/>
          </a:p>
        </p:txBody>
      </p:sp>
      <p:pic>
        <p:nvPicPr>
          <p:cNvPr id="75778" name="Picture 2" descr="http://t3.gstatic.com/images?q=tbn:ANd9GcTHejSxWQJz9uKbhfa1ho2hNTZI3yTb_t32uYc7dS662h2TPsupSZhrAw_N"/>
          <p:cNvPicPr>
            <a:picLocks noChangeAspect="1" noChangeArrowheads="1"/>
          </p:cNvPicPr>
          <p:nvPr/>
        </p:nvPicPr>
        <p:blipFill>
          <a:blip r:embed="rId2" cstate="print"/>
          <a:srcRect/>
          <a:stretch>
            <a:fillRect/>
          </a:stretch>
        </p:blipFill>
        <p:spPr bwMode="auto">
          <a:xfrm>
            <a:off x="5724128" y="836712"/>
            <a:ext cx="3240360" cy="4824536"/>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220072" cy="6525344"/>
          </a:xfrm>
          <a:solidFill>
            <a:srgbClr val="FFC000"/>
          </a:solidFill>
        </p:spPr>
        <p:txBody>
          <a:bodyPr>
            <a:normAutofit fontScale="92500" lnSpcReduction="20000"/>
          </a:bodyPr>
          <a:lstStyle/>
          <a:p>
            <a:pPr algn="ctr"/>
            <a:r>
              <a:rPr lang="es-CO" u="sng" dirty="0" smtClean="0">
                <a:solidFill>
                  <a:srgbClr val="0070C0"/>
                </a:solidFill>
              </a:rPr>
              <a:t>Los impíos están siendo atados en manojos, atados en consorcios comerciales, en sindicatos o uniones, confederaciones</a:t>
            </a:r>
            <a:r>
              <a:rPr lang="es-CO" dirty="0" smtClean="0"/>
              <a:t>. No tengamos nada que ver con esas organizaciones. </a:t>
            </a:r>
          </a:p>
          <a:p>
            <a:endParaRPr lang="es-CO" dirty="0" smtClean="0"/>
          </a:p>
          <a:p>
            <a:pPr algn="ctr">
              <a:buNone/>
            </a:pPr>
            <a:r>
              <a:rPr lang="es-CO" dirty="0" smtClean="0"/>
              <a:t>    Dios es nuestro Soberano, nuestro gobernante, y </a:t>
            </a:r>
            <a:r>
              <a:rPr lang="es-CO" u="sng" dirty="0" smtClean="0">
                <a:solidFill>
                  <a:srgbClr val="0070C0"/>
                </a:solidFill>
              </a:rPr>
              <a:t>nos llama a que salgamos del mundo y estemos separados</a:t>
            </a:r>
            <a:r>
              <a:rPr lang="es-CO" dirty="0" smtClean="0"/>
              <a:t>. "</a:t>
            </a:r>
            <a:r>
              <a:rPr lang="es-CO" b="1" dirty="0" smtClean="0"/>
              <a:t>Salid de en medio de ellos, y apartaos dice el Señor. Y no toquéis lo inmundo</a:t>
            </a:r>
            <a:r>
              <a:rPr lang="es-CO" dirty="0" smtClean="0"/>
              <a:t>"</a:t>
            </a:r>
            <a:r>
              <a:rPr lang="es-CO" dirty="0" smtClean="0">
                <a:solidFill>
                  <a:srgbClr val="FF0000"/>
                </a:solidFill>
              </a:rPr>
              <a:t> [2 Cor. 6: 17].</a:t>
            </a:r>
          </a:p>
          <a:p>
            <a:endParaRPr lang="es-CO" dirty="0" smtClean="0"/>
          </a:p>
        </p:txBody>
      </p:sp>
      <p:pic>
        <p:nvPicPr>
          <p:cNvPr id="1026" name="Picture 2" descr="http://t2.gstatic.com/images?q=tbn:ANd9GcS0xk0JWjP1imBlV972OuEIzsfqGCgain25LmnCettEaDBN-VJ0BQ"/>
          <p:cNvPicPr>
            <a:picLocks noChangeAspect="1" noChangeArrowheads="1"/>
          </p:cNvPicPr>
          <p:nvPr/>
        </p:nvPicPr>
        <p:blipFill>
          <a:blip r:embed="rId2" cstate="print"/>
          <a:srcRect/>
          <a:stretch>
            <a:fillRect/>
          </a:stretch>
        </p:blipFill>
        <p:spPr bwMode="auto">
          <a:xfrm>
            <a:off x="7020272" y="260648"/>
            <a:ext cx="1872207" cy="1722429"/>
          </a:xfrm>
          <a:prstGeom prst="rect">
            <a:avLst/>
          </a:prstGeom>
          <a:noFill/>
        </p:spPr>
      </p:pic>
      <p:pic>
        <p:nvPicPr>
          <p:cNvPr id="1028" name="Picture 4" descr="http://t0.gstatic.com/images?q=tbn:ANd9GcQy7t6OkTXD90vDgEvygXp7uawURRl1-aOBs83SmCt6W2iTVlFX"/>
          <p:cNvPicPr>
            <a:picLocks noChangeAspect="1" noChangeArrowheads="1"/>
          </p:cNvPicPr>
          <p:nvPr/>
        </p:nvPicPr>
        <p:blipFill>
          <a:blip r:embed="rId3" cstate="print"/>
          <a:srcRect/>
          <a:stretch>
            <a:fillRect/>
          </a:stretch>
        </p:blipFill>
        <p:spPr bwMode="auto">
          <a:xfrm>
            <a:off x="6300192" y="4437112"/>
            <a:ext cx="2304256" cy="2142357"/>
          </a:xfrm>
          <a:prstGeom prst="rect">
            <a:avLst/>
          </a:prstGeom>
          <a:noFill/>
        </p:spPr>
      </p:pic>
      <p:pic>
        <p:nvPicPr>
          <p:cNvPr id="1030" name="Picture 6" descr="http://t0.gstatic.com/images?q=tbn:ANd9GcTdpv0DyScLIqNqOhjXIWBzUMmFdo6CfrtS1RKEk-qQfezFewY"/>
          <p:cNvPicPr>
            <a:picLocks noChangeAspect="1" noChangeArrowheads="1"/>
          </p:cNvPicPr>
          <p:nvPr/>
        </p:nvPicPr>
        <p:blipFill>
          <a:blip r:embed="rId4" cstate="print"/>
          <a:srcRect/>
          <a:stretch>
            <a:fillRect/>
          </a:stretch>
        </p:blipFill>
        <p:spPr bwMode="auto">
          <a:xfrm>
            <a:off x="5220072" y="1916832"/>
            <a:ext cx="1656184" cy="2520280"/>
          </a:xfrm>
          <a:prstGeom prst="rect">
            <a:avLst/>
          </a:prstGeom>
          <a:noFill/>
        </p:spPr>
      </p:pic>
      <p:sp>
        <p:nvSpPr>
          <p:cNvPr id="7" name="6 Rectángulo"/>
          <p:cNvSpPr/>
          <p:nvPr/>
        </p:nvSpPr>
        <p:spPr>
          <a:xfrm>
            <a:off x="7164288" y="2060849"/>
            <a:ext cx="1800200" cy="1815882"/>
          </a:xfrm>
          <a:prstGeom prst="rect">
            <a:avLst/>
          </a:prstGeom>
          <a:solidFill>
            <a:srgbClr val="FFC000"/>
          </a:solidFill>
        </p:spPr>
        <p:txBody>
          <a:bodyPr wrap="square">
            <a:spAutoFit/>
          </a:bodyPr>
          <a:lstStyle/>
          <a:p>
            <a:pPr algn="ctr"/>
            <a:r>
              <a:rPr lang="es-CO" sz="1600" dirty="0" smtClean="0"/>
              <a:t>“</a:t>
            </a:r>
            <a:r>
              <a:rPr lang="es-CO" sz="1600" b="1" dirty="0" smtClean="0"/>
              <a:t>Que todos sean uno; como tú, oh Padre, en mí, y yo en ti, que también ellos sean uno en nosotros</a:t>
            </a:r>
            <a:r>
              <a:rPr lang="es-CO" sz="1600" dirty="0" smtClean="0"/>
              <a:t>”</a:t>
            </a:r>
            <a:r>
              <a:rPr lang="es-CO" sz="1600" dirty="0" smtClean="0">
                <a:solidFill>
                  <a:srgbClr val="FF0000"/>
                </a:solidFill>
              </a:rPr>
              <a:t> (Juan 17:21</a:t>
            </a:r>
            <a:r>
              <a:rPr lang="es-CO" sz="1600" dirty="0" smtClean="0"/>
              <a:t>).</a:t>
            </a:r>
            <a:endParaRPr lang="es-CO"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1030"/>
                                        </p:tgtEl>
                                        <p:attrNameLst>
                                          <p:attrName>style.visibility</p:attrName>
                                        </p:attrNameLst>
                                      </p:cBhvr>
                                      <p:to>
                                        <p:strVal val="visible"/>
                                      </p:to>
                                    </p:set>
                                    <p:anim to="" calcmode="lin" valueType="num">
                                      <p:cBhvr>
                                        <p:cTn id="22" dur="1" fill="hold"/>
                                        <p:tgtEl>
                                          <p:spTgt spid="1030"/>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to="" calcmode="lin" valueType="num">
                                      <p:cBhvr>
                                        <p:cTn id="27" dur="1" fill="hold"/>
                                        <p:tgtEl>
                                          <p:spTgt spid="3">
                                            <p:txEl>
                                              <p:pRg st="2" end="2"/>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43" presetClass="entr" presetSubtype="0" fill="hold" nodeType="clickEffect">
                                  <p:stCondLst>
                                    <p:cond delay="0"/>
                                  </p:stCondLst>
                                  <p:childTnLst>
                                    <p:set>
                                      <p:cBhvr>
                                        <p:cTn id="31" dur="1" fill="hold">
                                          <p:stCondLst>
                                            <p:cond delay="0"/>
                                          </p:stCondLst>
                                        </p:cTn>
                                        <p:tgtEl>
                                          <p:spTgt spid="1028"/>
                                        </p:tgtEl>
                                        <p:attrNameLst>
                                          <p:attrName>style.visibility</p:attrName>
                                        </p:attrNameLst>
                                      </p:cBhvr>
                                      <p:to>
                                        <p:strVal val="visible"/>
                                      </p:to>
                                    </p:set>
                                    <p:animEffect transition="in" filter="fade">
                                      <p:cBhvr>
                                        <p:cTn id="32" dur="100"/>
                                        <p:tgtEl>
                                          <p:spTgt spid="1028"/>
                                        </p:tgtEl>
                                      </p:cBhvr>
                                    </p:animEffect>
                                    <p:anim calcmode="lin" valueType="num">
                                      <p:cBhvr>
                                        <p:cTn id="33" dur="400" fill="hold"/>
                                        <p:tgtEl>
                                          <p:spTgt spid="1028"/>
                                        </p:tgtEl>
                                        <p:attrNameLst>
                                          <p:attrName>ppt_x</p:attrName>
                                        </p:attrNameLst>
                                      </p:cBhvr>
                                      <p:tavLst>
                                        <p:tav tm="0">
                                          <p:val>
                                            <p:strVal val="#ppt_x"/>
                                          </p:val>
                                        </p:tav>
                                        <p:tav tm="100000">
                                          <p:val>
                                            <p:strVal val="#ppt_x"/>
                                          </p:val>
                                        </p:tav>
                                      </p:tavLst>
                                    </p:anim>
                                    <p:anim calcmode="lin" valueType="num">
                                      <p:cBhvr>
                                        <p:cTn id="34" dur="400" fill="hold"/>
                                        <p:tgtEl>
                                          <p:spTgt spid="1028"/>
                                        </p:tgtEl>
                                        <p:attrNameLst>
                                          <p:attrName>ppt_y</p:attrName>
                                        </p:attrNameLst>
                                      </p:cBhvr>
                                      <p:tavLst>
                                        <p:tav tm="0">
                                          <p:val>
                                            <p:strVal val="#ppt_y+0.31"/>
                                          </p:val>
                                        </p:tav>
                                        <p:tav tm="100000">
                                          <p:val>
                                            <p:strVal val="#ppt_y+0.31"/>
                                          </p:val>
                                        </p:tav>
                                      </p:tavLst>
                                    </p:anim>
                                    <p:anim calcmode="lin" valueType="num">
                                      <p:cBhvr>
                                        <p:cTn id="35"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6"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4" presetClass="entr" presetSubtype="0" fill="hold" grpId="0" nodeType="clickEffect">
                                  <p:stCondLst>
                                    <p:cond delay="0"/>
                                  </p:stCondLst>
                                  <p:childTnLst>
                                    <p:set>
                                      <p:cBhvr>
                                        <p:cTn id="40" dur="1" fill="hold">
                                          <p:stCondLst>
                                            <p:cond delay="0"/>
                                          </p:stCondLst>
                                        </p:cTn>
                                        <p:tgtEl>
                                          <p:spTgt spid="7"/>
                                        </p:tgtEl>
                                        <p:attrNameLst>
                                          <p:attrName>style.visibility</p:attrName>
                                        </p:attrNameLst>
                                      </p:cBhvr>
                                      <p:to>
                                        <p:strVal val="visible"/>
                                      </p:to>
                                    </p:set>
                                    <p:anim to="" calcmode="lin" valueType="num">
                                      <p:cBhvr>
                                        <p:cTn id="41"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solidFill>
        </p:spPr>
        <p:txBody>
          <a:bodyPr>
            <a:noAutofit/>
          </a:bodyPr>
          <a:lstStyle/>
          <a:p>
            <a:r>
              <a:rPr lang="es-CO" sz="3200" dirty="0" smtClean="0">
                <a:latin typeface="Algerian" pitchFamily="82" charset="0"/>
              </a:rPr>
              <a:t>¿Qué sucede si no nos desvinculamos del mundo?</a:t>
            </a:r>
            <a:endParaRPr lang="es-CO" sz="3200" dirty="0">
              <a:latin typeface="Algerian" pitchFamily="82" charset="0"/>
            </a:endParaRPr>
          </a:p>
        </p:txBody>
      </p:sp>
      <p:sp>
        <p:nvSpPr>
          <p:cNvPr id="3" name="2 Marcador de contenido"/>
          <p:cNvSpPr>
            <a:spLocks noGrp="1"/>
          </p:cNvSpPr>
          <p:nvPr>
            <p:ph idx="1"/>
          </p:nvPr>
        </p:nvSpPr>
        <p:spPr>
          <a:solidFill>
            <a:schemeClr val="accent2">
              <a:lumMod val="20000"/>
              <a:lumOff val="80000"/>
            </a:schemeClr>
          </a:solidFill>
        </p:spPr>
        <p:txBody>
          <a:bodyPr>
            <a:normAutofit fontScale="92500"/>
          </a:bodyPr>
          <a:lstStyle/>
          <a:p>
            <a:pPr algn="ctr">
              <a:buNone/>
            </a:pPr>
            <a:r>
              <a:rPr lang="es-CO" dirty="0" smtClean="0"/>
              <a:t>  Si rehusamos hacer esto, si continuamos vinculándonos con el mundo y si consideramos cada asunto desde el  punto de vista del mundo, </a:t>
            </a:r>
            <a:r>
              <a:rPr lang="es-CO" u="sng" dirty="0" smtClean="0">
                <a:solidFill>
                  <a:srgbClr val="0070C0"/>
                </a:solidFill>
              </a:rPr>
              <a:t>llegaremos a ser como el mundo</a:t>
            </a:r>
            <a:r>
              <a:rPr lang="es-CO" dirty="0" smtClean="0"/>
              <a:t>. </a:t>
            </a:r>
          </a:p>
          <a:p>
            <a:pPr algn="ctr">
              <a:buNone/>
            </a:pPr>
            <a:endParaRPr lang="es-CO" dirty="0" smtClean="0"/>
          </a:p>
          <a:p>
            <a:pPr algn="ctr">
              <a:buNone/>
            </a:pPr>
            <a:r>
              <a:rPr lang="es-CO" dirty="0" smtClean="0"/>
              <a:t>  Cuando los procedimientos del mundo y las ideas del mundo rigen nuestras transacciones, </a:t>
            </a:r>
            <a:r>
              <a:rPr lang="es-CO" u="sng" dirty="0" smtClean="0">
                <a:solidFill>
                  <a:srgbClr val="0070C0"/>
                </a:solidFill>
              </a:rPr>
              <a:t>no podemos estar en la elevada y santa plataforma de la verdad eterna</a:t>
            </a:r>
            <a:r>
              <a:rPr lang="es-CO" dirty="0" smtClean="0"/>
              <a:t>. -</a:t>
            </a:r>
            <a:r>
              <a:rPr lang="es-CO" dirty="0" smtClean="0">
                <a:solidFill>
                  <a:srgbClr val="FF0000"/>
                </a:solidFill>
              </a:rPr>
              <a:t>4CBA 1164 (1903).</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to="" calcmode="lin" valueType="num">
                                      <p:cBhvr>
                                        <p:cTn id="12" dur="1" fill="hold"/>
                                        <p:tgtEl>
                                          <p:spTgt spid="3">
                                            <p:bg/>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to="" calcmode="lin" valueType="num">
                                      <p:cBhvr>
                                        <p:cTn id="17" dur="1" fill="hold"/>
                                        <p:tgtEl>
                                          <p:spTgt spid="3">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to="" calcmode="lin" valueType="num">
                                      <p:cBhvr>
                                        <p:cTn id="2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1"/>
          </a:solidFill>
        </p:spPr>
        <p:txBody>
          <a:bodyPr>
            <a:normAutofit fontScale="90000"/>
          </a:bodyPr>
          <a:lstStyle/>
          <a:p>
            <a:r>
              <a:rPr lang="es-CO" dirty="0" smtClean="0"/>
              <a:t/>
            </a:r>
            <a:br>
              <a:rPr lang="es-CO" dirty="0" smtClean="0"/>
            </a:br>
            <a:r>
              <a:rPr lang="es-CO" sz="2700" dirty="0" smtClean="0">
                <a:solidFill>
                  <a:srgbClr val="FF0000"/>
                </a:solidFill>
                <a:latin typeface="Algerian" pitchFamily="82" charset="0"/>
              </a:rPr>
              <a:t>Los sindicatos, una fuente de problemas para los adventistas </a:t>
            </a:r>
            <a:br>
              <a:rPr lang="es-CO" sz="2700" dirty="0" smtClean="0">
                <a:solidFill>
                  <a:srgbClr val="FF0000"/>
                </a:solidFill>
                <a:latin typeface="Algerian" pitchFamily="82" charset="0"/>
              </a:rPr>
            </a:br>
            <a:endParaRPr lang="es-CO" dirty="0">
              <a:solidFill>
                <a:srgbClr val="FF0000"/>
              </a:solidFill>
              <a:latin typeface="Algerian" pitchFamily="82" charset="0"/>
            </a:endParaRPr>
          </a:p>
        </p:txBody>
      </p:sp>
      <p:sp>
        <p:nvSpPr>
          <p:cNvPr id="3" name="2 Marcador de contenido"/>
          <p:cNvSpPr>
            <a:spLocks noGrp="1"/>
          </p:cNvSpPr>
          <p:nvPr>
            <p:ph idx="1"/>
          </p:nvPr>
        </p:nvSpPr>
        <p:spPr>
          <a:xfrm>
            <a:off x="0" y="1340768"/>
            <a:ext cx="9144000" cy="5517232"/>
          </a:xfrm>
          <a:solidFill>
            <a:schemeClr val="accent2">
              <a:lumMod val="20000"/>
              <a:lumOff val="80000"/>
            </a:schemeClr>
          </a:solidFill>
        </p:spPr>
        <p:txBody>
          <a:bodyPr>
            <a:noAutofit/>
          </a:bodyPr>
          <a:lstStyle/>
          <a:p>
            <a:r>
              <a:rPr lang="es-CO" sz="2400" dirty="0" smtClean="0"/>
              <a:t>Las uniones laborales constituirán una de las agencias que traerán sobre esta tierra un tiempo de angustia como nunca ha habido desde que el mundo fue creado... Unos pocos hombres se unirán para apoderarse de todos los medios que puedan obtenerse en ciertas líneas de negocio. Se formarán gremios de obreros y los que rehúsen unirse a ellos serán hombres marcados... </a:t>
            </a:r>
          </a:p>
          <a:p>
            <a:endParaRPr lang="es-CO" sz="2400" dirty="0" smtClean="0"/>
          </a:p>
          <a:p>
            <a:r>
              <a:rPr lang="es-CO" sz="2400" dirty="0" smtClean="0"/>
              <a:t>A causa de estas uniones y confederaciones, muy pronto será muy difícil para nuestras instituciones llevar a cabo su obra en las ciudades. Mi advertencia es: Salid de las ciudades. No edifiquéis sanatorios en las ciudades.-</a:t>
            </a:r>
            <a:r>
              <a:rPr lang="es-CO" sz="2400" dirty="0" smtClean="0">
                <a:solidFill>
                  <a:srgbClr val="FF0000"/>
                </a:solidFill>
              </a:rPr>
              <a:t>2MS 162 (1903). </a:t>
            </a:r>
          </a:p>
          <a:p>
            <a:endParaRPr lang="es-CO" sz="2400" dirty="0" smtClean="0"/>
          </a:p>
          <a:p>
            <a:r>
              <a:rPr lang="es-CO" sz="2400" dirty="0" smtClean="0"/>
              <a:t>Se aproxima rápidamente el tiempo cuando el poder controlador de las uniones laborales será muy opresivo. -</a:t>
            </a:r>
            <a:r>
              <a:rPr lang="es-CO" sz="2400" dirty="0" smtClean="0">
                <a:solidFill>
                  <a:srgbClr val="FF0000"/>
                </a:solidFill>
              </a:rPr>
              <a:t>2MS 161 (1904).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
            </a:r>
            <a:br>
              <a:rPr lang="es-CO" dirty="0" smtClean="0"/>
            </a:br>
            <a:r>
              <a:rPr lang="es-CO" sz="4000" dirty="0" smtClean="0">
                <a:latin typeface="Algerian" pitchFamily="82" charset="0"/>
              </a:rPr>
              <a:t>Muchos en las ciudades ansían luz y verdad </a:t>
            </a:r>
            <a:br>
              <a:rPr lang="es-CO" sz="4000" dirty="0" smtClean="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0" y="1600200"/>
            <a:ext cx="8686800" cy="5257800"/>
          </a:xfrm>
          <a:solidFill>
            <a:srgbClr val="FFC000"/>
          </a:solidFill>
        </p:spPr>
        <p:txBody>
          <a:bodyPr>
            <a:normAutofit fontScale="85000" lnSpcReduction="10000"/>
          </a:bodyPr>
          <a:lstStyle/>
          <a:p>
            <a:pPr>
              <a:buNone/>
            </a:pPr>
            <a:r>
              <a:rPr lang="es-CO" dirty="0" smtClean="0"/>
              <a:t>    Las ciudades de las naciones serán tratadas con estrictez,</a:t>
            </a:r>
            <a:r>
              <a:rPr lang="es-CO" dirty="0" smtClean="0">
                <a:hlinkClick r:id="rId2"/>
              </a:rPr>
              <a:t> (crudeza</a:t>
            </a:r>
            <a:r>
              <a:rPr lang="es-CO" dirty="0" smtClean="0"/>
              <a:t>, </a:t>
            </a:r>
            <a:r>
              <a:rPr lang="es-CO" dirty="0" smtClean="0">
                <a:hlinkClick r:id="rId3"/>
              </a:rPr>
              <a:t>severidad</a:t>
            </a:r>
            <a:r>
              <a:rPr lang="es-CO" dirty="0" smtClean="0"/>
              <a:t>) y sin embargo, no serán visitadas con la extrema indignación de Dios, porque algunas almas renunciarán a los engaños del enemigo, y se arrepentirán y convertirán.</a:t>
            </a:r>
            <a:r>
              <a:rPr lang="es-CO" dirty="0" smtClean="0">
                <a:solidFill>
                  <a:srgbClr val="FF0000"/>
                </a:solidFill>
              </a:rPr>
              <a:t>-Ev 25 (1906). </a:t>
            </a:r>
          </a:p>
          <a:p>
            <a:endParaRPr lang="es-CO" dirty="0" smtClean="0">
              <a:solidFill>
                <a:srgbClr val="FF0000"/>
              </a:solidFill>
            </a:endParaRPr>
          </a:p>
          <a:p>
            <a:pPr>
              <a:buNone/>
            </a:pPr>
            <a:r>
              <a:rPr lang="es-CO" dirty="0" smtClean="0">
                <a:solidFill>
                  <a:srgbClr val="FF0000"/>
                </a:solidFill>
              </a:rPr>
              <a:t>     </a:t>
            </a:r>
            <a:r>
              <a:rPr lang="es-CO" dirty="0" smtClean="0"/>
              <a:t>Como una certeza del amor con el que trata Dios a sus hijos, leamos el ejemplo con el pué trató a Lot en Sodoma, la ciudad condenada a la destrucción: “Date prisa, escápate allá; porque </a:t>
            </a:r>
            <a:r>
              <a:rPr lang="es-CO" u="sng" dirty="0" smtClean="0"/>
              <a:t>nada </a:t>
            </a:r>
            <a:r>
              <a:rPr lang="es-CO" b="1" u="sng" dirty="0" smtClean="0">
                <a:solidFill>
                  <a:srgbClr val="0070C0"/>
                </a:solidFill>
              </a:rPr>
              <a:t>podré hacer hasta que hayas llegado allí</a:t>
            </a:r>
            <a:r>
              <a:rPr lang="es-CO" dirty="0" smtClean="0"/>
              <a:t>” (Génesis 19:22). Noten que Dios detuvo el castigo hasta que Lot estuvo a salvo.</a:t>
            </a:r>
            <a:r>
              <a:rPr lang="es-CO" dirty="0" smtClean="0">
                <a:solidFill>
                  <a:srgbClr val="FF0000"/>
                </a:solidFill>
              </a:rPr>
              <a:t>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
                                        <p:tgtEl>
                                          <p:spTgt spid="3">
                                            <p:txEl>
                                              <p:pRg st="0" end="0"/>
                                            </p:txEl>
                                          </p:spTgt>
                                        </p:tgtEl>
                                      </p:cBhvr>
                                    </p:animEffect>
                                    <p:anim calcmode="lin" valueType="num">
                                      <p:cBhvr>
                                        <p:cTn id="22"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3"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
                                        <p:tgtEl>
                                          <p:spTgt spid="3">
                                            <p:txEl>
                                              <p:pRg st="2" end="2"/>
                                            </p:txEl>
                                          </p:spTgt>
                                        </p:tgtEl>
                                      </p:cBhvr>
                                    </p:animEffect>
                                    <p:anim calcmode="lin" valueType="num">
                                      <p:cBhvr>
                                        <p:cTn id="31"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33"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4"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188640"/>
            <a:ext cx="8373616" cy="2592288"/>
          </a:xfrm>
        </p:spPr>
        <p:txBody>
          <a:bodyPr>
            <a:normAutofit/>
          </a:bodyPr>
          <a:lstStyle/>
          <a:p>
            <a:pPr>
              <a:buNone/>
            </a:pPr>
            <a:r>
              <a:rPr lang="es-CO" dirty="0" smtClean="0"/>
              <a:t>   </a:t>
            </a:r>
            <a:r>
              <a:rPr lang="es-CO" sz="2600" dirty="0" smtClean="0"/>
              <a:t>La oscuridad espiritual que cubre a todo el mundo se intensifica en los centros congestionados de población. El obrero evangélico encuentra la mayor impenitencia y la más </a:t>
            </a:r>
            <a:r>
              <a:rPr lang="es-CO" sz="2600" dirty="0" smtClean="0">
                <a:solidFill>
                  <a:srgbClr val="0070C0"/>
                </a:solidFill>
              </a:rPr>
              <a:t>grande necesidad en las ciudades de las naciones</a:t>
            </a:r>
            <a:r>
              <a:rPr lang="es-CO" sz="2600" dirty="0" smtClean="0"/>
              <a:t>. Y en estas mismas ciudades se les presentan a los ganadores de almas algunas de las mayores oportunidades. </a:t>
            </a:r>
          </a:p>
        </p:txBody>
      </p:sp>
      <p:sp>
        <p:nvSpPr>
          <p:cNvPr id="4" name="3 Rectángulo"/>
          <p:cNvSpPr/>
          <p:nvPr/>
        </p:nvSpPr>
        <p:spPr>
          <a:xfrm>
            <a:off x="0" y="2852937"/>
            <a:ext cx="6012160" cy="2954655"/>
          </a:xfrm>
          <a:prstGeom prst="rect">
            <a:avLst/>
          </a:prstGeom>
          <a:solidFill>
            <a:schemeClr val="accent2">
              <a:lumMod val="20000"/>
              <a:lumOff val="80000"/>
            </a:schemeClr>
          </a:solidFill>
        </p:spPr>
        <p:txBody>
          <a:bodyPr wrap="square">
            <a:spAutoFit/>
          </a:bodyPr>
          <a:lstStyle/>
          <a:p>
            <a:pPr algn="ctr"/>
            <a:r>
              <a:rPr lang="es-CO" sz="2400" dirty="0" smtClean="0"/>
              <a:t>Mezclados con las multitudes que no piensan en Dios ni en el cielo, </a:t>
            </a:r>
            <a:r>
              <a:rPr lang="es-CO" sz="2400" u="sng" dirty="0" smtClean="0">
                <a:solidFill>
                  <a:srgbClr val="0070C0"/>
                </a:solidFill>
              </a:rPr>
              <a:t>hay muchos que ansían luz y pureza de corazón</a:t>
            </a:r>
            <a:r>
              <a:rPr lang="es-CO" sz="2400" dirty="0" smtClean="0"/>
              <a:t>. Aun entre los descuidados e indiferentes hay muchos cuya atención puede ser atraída por una revelación del amor de Dios hacia el alma humana.</a:t>
            </a:r>
            <a:r>
              <a:rPr lang="es-CO" sz="2400" dirty="0" smtClean="0">
                <a:solidFill>
                  <a:srgbClr val="FF0000"/>
                </a:solidFill>
              </a:rPr>
              <a:t>-RH Noviembre 17, 1910. </a:t>
            </a:r>
            <a:endParaRPr lang="es-CO" sz="2400" dirty="0" smtClean="0"/>
          </a:p>
          <a:p>
            <a:endParaRPr lang="es-CO" dirty="0"/>
          </a:p>
        </p:txBody>
      </p:sp>
      <p:pic>
        <p:nvPicPr>
          <p:cNvPr id="1026" name="Picture 2" descr="http://t0.gstatic.com/images?q=tbn:ANd9GcQXwI4fVx9fttrnBvpWQ4HJYZPIZdYYBSAnGtcewKYg0_E-TInt2g"/>
          <p:cNvPicPr>
            <a:picLocks noChangeAspect="1" noChangeArrowheads="1"/>
          </p:cNvPicPr>
          <p:nvPr/>
        </p:nvPicPr>
        <p:blipFill>
          <a:blip r:embed="rId2" cstate="print"/>
          <a:srcRect/>
          <a:stretch>
            <a:fillRect/>
          </a:stretch>
        </p:blipFill>
        <p:spPr bwMode="auto">
          <a:xfrm>
            <a:off x="6084168" y="2780928"/>
            <a:ext cx="2880320" cy="3024336"/>
          </a:xfrm>
          <a:prstGeom prst="rect">
            <a:avLst/>
          </a:prstGeom>
          <a:noFill/>
        </p:spPr>
      </p:pic>
      <p:sp>
        <p:nvSpPr>
          <p:cNvPr id="6" name="5 Rectángulo"/>
          <p:cNvSpPr/>
          <p:nvPr/>
        </p:nvSpPr>
        <p:spPr>
          <a:xfrm>
            <a:off x="395536" y="6021288"/>
            <a:ext cx="8496944" cy="646331"/>
          </a:xfrm>
          <a:prstGeom prst="rect">
            <a:avLst/>
          </a:prstGeom>
          <a:solidFill>
            <a:srgbClr val="FFFF00"/>
          </a:solidFill>
        </p:spPr>
        <p:txBody>
          <a:bodyPr wrap="square">
            <a:spAutoFit/>
          </a:bodyPr>
          <a:lstStyle/>
          <a:p>
            <a:pPr algn="ctr" fontAlgn="base"/>
            <a:r>
              <a:rPr lang="es-CO" b="1" dirty="0" smtClean="0"/>
              <a:t>“Porque de tal manera amó Dios al mundo, que ha dado á su Hijo unigénito, para que todo aquel que en él cree, no se pierda, mas tenga vida eterna” </a:t>
            </a:r>
            <a:r>
              <a:rPr lang="es-CO" b="1" dirty="0" smtClean="0">
                <a:solidFill>
                  <a:srgbClr val="FF0000"/>
                </a:solidFill>
              </a:rPr>
              <a:t>(Juan 3:16).</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100"/>
                                        <p:tgtEl>
                                          <p:spTgt spid="1026"/>
                                        </p:tgtEl>
                                      </p:cBhvr>
                                    </p:animEffect>
                                    <p:anim calcmode="lin" valueType="num">
                                      <p:cBhvr>
                                        <p:cTn id="13" dur="400" fill="hold"/>
                                        <p:tgtEl>
                                          <p:spTgt spid="1026"/>
                                        </p:tgtEl>
                                        <p:attrNameLst>
                                          <p:attrName>ppt_x</p:attrName>
                                        </p:attrNameLst>
                                      </p:cBhvr>
                                      <p:tavLst>
                                        <p:tav tm="0">
                                          <p:val>
                                            <p:strVal val="#ppt_x"/>
                                          </p:val>
                                        </p:tav>
                                        <p:tav tm="100000">
                                          <p:val>
                                            <p:strVal val="#ppt_x"/>
                                          </p:val>
                                        </p:tav>
                                      </p:tavLst>
                                    </p:anim>
                                    <p:anim calcmode="lin" valueType="num">
                                      <p:cBhvr>
                                        <p:cTn id="14" dur="400" fill="hold"/>
                                        <p:tgtEl>
                                          <p:spTgt spid="102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0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0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to="" calcmode="lin" valueType="num">
                                      <p:cBhvr>
                                        <p:cTn id="21" dur="1" fill="hold"/>
                                        <p:tgtEl>
                                          <p:spTgt spid="4"/>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to="" calcmode="lin" valueType="num">
                                      <p:cBhvr>
                                        <p:cTn id="26"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8686800" cy="648072"/>
          </a:xfrm>
        </p:spPr>
        <p:txBody>
          <a:bodyPr>
            <a:normAutofit fontScale="25000" lnSpcReduction="20000"/>
          </a:bodyPr>
          <a:lstStyle/>
          <a:p>
            <a:pPr>
              <a:buNone/>
            </a:pPr>
            <a:r>
              <a:rPr lang="es-CO" sz="4500" dirty="0" smtClean="0">
                <a:solidFill>
                  <a:srgbClr val="FF0000"/>
                </a:solidFill>
              </a:rPr>
              <a:t>       </a:t>
            </a:r>
            <a:r>
              <a:rPr lang="es-CO" sz="12800" u="sng" dirty="0" smtClean="0">
                <a:solidFill>
                  <a:srgbClr val="FF0000"/>
                </a:solidFill>
              </a:rPr>
              <a:t>Se necesitan esfuerzos fervientes en las ciudades </a:t>
            </a:r>
          </a:p>
        </p:txBody>
      </p:sp>
      <p:sp>
        <p:nvSpPr>
          <p:cNvPr id="5" name="4 Rectángulo"/>
          <p:cNvSpPr/>
          <p:nvPr/>
        </p:nvSpPr>
        <p:spPr>
          <a:xfrm>
            <a:off x="0" y="3501009"/>
            <a:ext cx="9144000" cy="923330"/>
          </a:xfrm>
          <a:prstGeom prst="rect">
            <a:avLst/>
          </a:prstGeom>
        </p:spPr>
        <p:txBody>
          <a:bodyPr wrap="square">
            <a:spAutoFit/>
          </a:bodyPr>
          <a:lstStyle/>
          <a:p>
            <a:endParaRPr lang="es-CO" dirty="0" smtClean="0"/>
          </a:p>
          <a:p>
            <a:endParaRPr lang="es-CO" dirty="0" smtClean="0"/>
          </a:p>
          <a:p>
            <a:endParaRPr lang="es-CO" dirty="0"/>
          </a:p>
        </p:txBody>
      </p:sp>
      <p:sp>
        <p:nvSpPr>
          <p:cNvPr id="6" name="5 Rectángulo"/>
          <p:cNvSpPr/>
          <p:nvPr/>
        </p:nvSpPr>
        <p:spPr>
          <a:xfrm>
            <a:off x="467544" y="1326247"/>
            <a:ext cx="6120680" cy="2246769"/>
          </a:xfrm>
          <a:prstGeom prst="rect">
            <a:avLst/>
          </a:prstGeom>
          <a:solidFill>
            <a:schemeClr val="accent1">
              <a:lumMod val="20000"/>
              <a:lumOff val="80000"/>
            </a:schemeClr>
          </a:solidFill>
        </p:spPr>
        <p:txBody>
          <a:bodyPr wrap="square">
            <a:spAutoFit/>
          </a:bodyPr>
          <a:lstStyle/>
          <a:p>
            <a:pPr algn="ctr"/>
            <a:r>
              <a:rPr lang="es-CO" sz="2800" dirty="0" smtClean="0"/>
              <a:t>En preparación para la venida de nuestro Señor, hemos de hacer una gran obra en las grandes ciudades. Tenemos que presentar un solemne testimonio en esos </a:t>
            </a:r>
            <a:r>
              <a:rPr lang="en-US" sz="2800" dirty="0" smtClean="0"/>
              <a:t>grandes centos.</a:t>
            </a:r>
            <a:r>
              <a:rPr lang="es-CO" sz="2800" dirty="0" smtClean="0">
                <a:solidFill>
                  <a:srgbClr val="FF0000"/>
                </a:solidFill>
              </a:rPr>
              <a:t> (PH 113) 5 (1909). </a:t>
            </a:r>
          </a:p>
        </p:txBody>
      </p:sp>
      <p:pic>
        <p:nvPicPr>
          <p:cNvPr id="10242" name="Picture 2" descr="http://t3.gstatic.com/images?q=tbn:ANd9GcQlfGUHckhzv_1v1sABrIO2s3ZXDsmSIAGxigCnguTIiQXVfpa63A"/>
          <p:cNvPicPr>
            <a:picLocks noChangeAspect="1" noChangeArrowheads="1"/>
          </p:cNvPicPr>
          <p:nvPr/>
        </p:nvPicPr>
        <p:blipFill>
          <a:blip r:embed="rId2" cstate="print"/>
          <a:srcRect/>
          <a:stretch>
            <a:fillRect/>
          </a:stretch>
        </p:blipFill>
        <p:spPr bwMode="auto">
          <a:xfrm>
            <a:off x="323528" y="3789040"/>
            <a:ext cx="2520280" cy="2160240"/>
          </a:xfrm>
          <a:prstGeom prst="rect">
            <a:avLst/>
          </a:prstGeom>
          <a:noFill/>
        </p:spPr>
      </p:pic>
      <p:pic>
        <p:nvPicPr>
          <p:cNvPr id="10244" name="Picture 4" descr="http://t1.gstatic.com/images?q=tbn:ANd9GcRvAd2dh8SDfG7ttTW1RL_3kmyB862ZgkFdDgqcaApXbzqNkkGCFw"/>
          <p:cNvPicPr>
            <a:picLocks noChangeAspect="1" noChangeArrowheads="1"/>
          </p:cNvPicPr>
          <p:nvPr/>
        </p:nvPicPr>
        <p:blipFill>
          <a:blip r:embed="rId3" cstate="print"/>
          <a:srcRect/>
          <a:stretch>
            <a:fillRect/>
          </a:stretch>
        </p:blipFill>
        <p:spPr bwMode="auto">
          <a:xfrm>
            <a:off x="3059832" y="3789041"/>
            <a:ext cx="2538983" cy="2160239"/>
          </a:xfrm>
          <a:prstGeom prst="rect">
            <a:avLst/>
          </a:prstGeom>
          <a:noFill/>
        </p:spPr>
      </p:pic>
      <p:pic>
        <p:nvPicPr>
          <p:cNvPr id="10246" name="Picture 6" descr="http://t2.gstatic.com/images?q=tbn:ANd9GcQZA-HNdMIcg6HDw0OE1r1ynhpCFhWgK67IY7e9XHbU9eRcLwFIwg"/>
          <p:cNvPicPr>
            <a:picLocks noChangeAspect="1" noChangeArrowheads="1"/>
          </p:cNvPicPr>
          <p:nvPr/>
        </p:nvPicPr>
        <p:blipFill>
          <a:blip r:embed="rId4" cstate="print"/>
          <a:srcRect/>
          <a:stretch>
            <a:fillRect/>
          </a:stretch>
        </p:blipFill>
        <p:spPr bwMode="auto">
          <a:xfrm>
            <a:off x="6660232" y="1124744"/>
            <a:ext cx="2304256" cy="2304256"/>
          </a:xfrm>
          <a:prstGeom prst="rect">
            <a:avLst/>
          </a:prstGeom>
          <a:noFill/>
        </p:spPr>
      </p:pic>
      <p:pic>
        <p:nvPicPr>
          <p:cNvPr id="10248" name="Picture 8" descr="http://t2.gstatic.com/images?q=tbn:ANd9GcTQgjFCvT-mfakOKVZwWXldBTKMBi0NRTL1_SA18qITBY9q0fTC"/>
          <p:cNvPicPr>
            <a:picLocks noChangeAspect="1" noChangeArrowheads="1"/>
          </p:cNvPicPr>
          <p:nvPr/>
        </p:nvPicPr>
        <p:blipFill>
          <a:blip r:embed="rId5" cstate="print"/>
          <a:srcRect/>
          <a:stretch>
            <a:fillRect/>
          </a:stretch>
        </p:blipFill>
        <p:spPr bwMode="auto">
          <a:xfrm>
            <a:off x="5796136" y="3717032"/>
            <a:ext cx="3096344" cy="2711947"/>
          </a:xfrm>
          <a:prstGeom prst="rect">
            <a:avLst/>
          </a:prstGeom>
          <a:noFill/>
        </p:spPr>
      </p:pic>
      <p:sp>
        <p:nvSpPr>
          <p:cNvPr id="10" name="9 Rectángulo"/>
          <p:cNvSpPr/>
          <p:nvPr/>
        </p:nvSpPr>
        <p:spPr>
          <a:xfrm>
            <a:off x="251520" y="6093296"/>
            <a:ext cx="5328593" cy="707886"/>
          </a:xfrm>
          <a:prstGeom prst="rect">
            <a:avLst/>
          </a:prstGeom>
        </p:spPr>
        <p:txBody>
          <a:bodyPr wrap="square">
            <a:spAutoFit/>
          </a:bodyPr>
          <a:lstStyle/>
          <a:p>
            <a:r>
              <a:rPr lang="es-CO" sz="2000" dirty="0" smtClean="0"/>
              <a:t>Por tanto:  </a:t>
            </a:r>
            <a:r>
              <a:rPr lang="es-CO" sz="2000" b="1" dirty="0" smtClean="0"/>
              <a:t>“Id por todo el mundo y predicad el Evangelio”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0248"/>
                                        </p:tgtEl>
                                        <p:attrNameLst>
                                          <p:attrName>style.visibility</p:attrName>
                                        </p:attrNameLst>
                                      </p:cBhvr>
                                      <p:to>
                                        <p:strVal val="visible"/>
                                      </p:to>
                                    </p:set>
                                    <p:animEffect transition="in" filter="fade">
                                      <p:cBhvr>
                                        <p:cTn id="12" dur="100"/>
                                        <p:tgtEl>
                                          <p:spTgt spid="10248"/>
                                        </p:tgtEl>
                                      </p:cBhvr>
                                    </p:animEffect>
                                    <p:anim calcmode="lin" valueType="num">
                                      <p:cBhvr>
                                        <p:cTn id="13" dur="400" fill="hold"/>
                                        <p:tgtEl>
                                          <p:spTgt spid="10248"/>
                                        </p:tgtEl>
                                        <p:attrNameLst>
                                          <p:attrName>ppt_x</p:attrName>
                                        </p:attrNameLst>
                                      </p:cBhvr>
                                      <p:tavLst>
                                        <p:tav tm="0">
                                          <p:val>
                                            <p:strVal val="#ppt_x"/>
                                          </p:val>
                                        </p:tav>
                                        <p:tav tm="100000">
                                          <p:val>
                                            <p:strVal val="#ppt_x"/>
                                          </p:val>
                                        </p:tav>
                                      </p:tavLst>
                                    </p:anim>
                                    <p:anim calcmode="lin" valueType="num">
                                      <p:cBhvr>
                                        <p:cTn id="14" dur="400" fill="hold"/>
                                        <p:tgtEl>
                                          <p:spTgt spid="1024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024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024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anim calcmode="lin" valueType="num">
                                      <p:cBhvr>
                                        <p:cTn id="22" dur="400" fill="hold"/>
                                        <p:tgtEl>
                                          <p:spTgt spid="6"/>
                                        </p:tgtEl>
                                        <p:attrNameLst>
                                          <p:attrName>ppt_x</p:attrName>
                                        </p:attrNameLst>
                                      </p:cBhvr>
                                      <p:tavLst>
                                        <p:tav tm="0">
                                          <p:val>
                                            <p:strVal val="#ppt_x"/>
                                          </p:val>
                                        </p:tav>
                                        <p:tav tm="100000">
                                          <p:val>
                                            <p:strVal val="#ppt_x"/>
                                          </p:val>
                                        </p:tav>
                                      </p:tavLst>
                                    </p:anim>
                                    <p:anim calcmode="lin" valueType="num">
                                      <p:cBhvr>
                                        <p:cTn id="23" dur="400" fill="hold"/>
                                        <p:tgtEl>
                                          <p:spTgt spid="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10246"/>
                                        </p:tgtEl>
                                        <p:attrNameLst>
                                          <p:attrName>style.visibility</p:attrName>
                                        </p:attrNameLst>
                                      </p:cBhvr>
                                      <p:to>
                                        <p:strVal val="visible"/>
                                      </p:to>
                                    </p:set>
                                    <p:anim to="" calcmode="lin" valueType="num">
                                      <p:cBhvr>
                                        <p:cTn id="30" dur="1" fill="hold"/>
                                        <p:tgtEl>
                                          <p:spTgt spid="10246"/>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
                                        <p:tgtEl>
                                          <p:spTgt spid="10"/>
                                        </p:tgtEl>
                                      </p:cBhvr>
                                    </p:animEffect>
                                    <p:anim calcmode="lin" valueType="num">
                                      <p:cBhvr>
                                        <p:cTn id="36" dur="400" fill="hold"/>
                                        <p:tgtEl>
                                          <p:spTgt spid="10"/>
                                        </p:tgtEl>
                                        <p:attrNameLst>
                                          <p:attrName>ppt_x</p:attrName>
                                        </p:attrNameLst>
                                      </p:cBhvr>
                                      <p:tavLst>
                                        <p:tav tm="0">
                                          <p:val>
                                            <p:strVal val="#ppt_x"/>
                                          </p:val>
                                        </p:tav>
                                        <p:tav tm="100000">
                                          <p:val>
                                            <p:strVal val="#ppt_x"/>
                                          </p:val>
                                        </p:tav>
                                      </p:tavLst>
                                    </p:anim>
                                    <p:anim calcmode="lin" valueType="num">
                                      <p:cBhvr>
                                        <p:cTn id="37" dur="400" fill="hold"/>
                                        <p:tgtEl>
                                          <p:spTgt spid="10"/>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1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1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10242"/>
                                        </p:tgtEl>
                                        <p:attrNameLst>
                                          <p:attrName>style.visibility</p:attrName>
                                        </p:attrNameLst>
                                      </p:cBhvr>
                                      <p:to>
                                        <p:strVal val="visible"/>
                                      </p:to>
                                    </p:set>
                                    <p:anim to="" calcmode="lin" valueType="num">
                                      <p:cBhvr>
                                        <p:cTn id="44" dur="1" fill="hold"/>
                                        <p:tgtEl>
                                          <p:spTgt spid="10242"/>
                                        </p:tgtEl>
                                        <p:attrNameLst>
                                          <p:attrName/>
                                        </p:attrNameLst>
                                      </p:cBhvr>
                                    </p:anim>
                                  </p:childTnLst>
                                </p:cTn>
                              </p:par>
                            </p:childTnLst>
                          </p:cTn>
                        </p:par>
                      </p:childTnLst>
                    </p:cTn>
                  </p:par>
                  <p:par>
                    <p:cTn id="45" fill="hold">
                      <p:stCondLst>
                        <p:cond delay="indefinite"/>
                      </p:stCondLst>
                      <p:childTnLst>
                        <p:par>
                          <p:cTn id="46" fill="hold">
                            <p:stCondLst>
                              <p:cond delay="0"/>
                            </p:stCondLst>
                            <p:childTnLst>
                              <p:par>
                                <p:cTn id="47" presetID="24" presetClass="entr" presetSubtype="0" fill="hold" nodeType="clickEffect">
                                  <p:stCondLst>
                                    <p:cond delay="0"/>
                                  </p:stCondLst>
                                  <p:childTnLst>
                                    <p:set>
                                      <p:cBhvr>
                                        <p:cTn id="48" dur="1" fill="hold">
                                          <p:stCondLst>
                                            <p:cond delay="0"/>
                                          </p:stCondLst>
                                        </p:cTn>
                                        <p:tgtEl>
                                          <p:spTgt spid="10244"/>
                                        </p:tgtEl>
                                        <p:attrNameLst>
                                          <p:attrName>style.visibility</p:attrName>
                                        </p:attrNameLst>
                                      </p:cBhvr>
                                      <p:to>
                                        <p:strVal val="visible"/>
                                      </p:to>
                                    </p:set>
                                    <p:anim to="" calcmode="lin" valueType="num">
                                      <p:cBhvr>
                                        <p:cTn id="49" dur="1" fill="hold"/>
                                        <p:tgtEl>
                                          <p:spTgt spid="1024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P spid="10"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0"/>
            <a:ext cx="5868144" cy="6858000"/>
          </a:xfrm>
          <a:solidFill>
            <a:schemeClr val="accent2">
              <a:lumMod val="20000"/>
              <a:lumOff val="80000"/>
            </a:schemeClr>
          </a:solidFill>
        </p:spPr>
        <p:txBody>
          <a:bodyPr>
            <a:normAutofit fontScale="92500" lnSpcReduction="10000"/>
          </a:bodyPr>
          <a:lstStyle/>
          <a:p>
            <a:pPr algn="ctr"/>
            <a:r>
              <a:rPr lang="es-CO" dirty="0" smtClean="0">
                <a:solidFill>
                  <a:srgbClr val="0070C0"/>
                </a:solidFill>
              </a:rPr>
              <a:t>El mensaje de amonestación para este tiempo no se está dando fervientemente en el gran mundo de los negocios.</a:t>
            </a:r>
            <a:r>
              <a:rPr lang="es-CO" dirty="0" smtClean="0"/>
              <a:t> </a:t>
            </a:r>
          </a:p>
          <a:p>
            <a:endParaRPr lang="es-CO" dirty="0" smtClean="0"/>
          </a:p>
          <a:p>
            <a:pPr algn="ctr"/>
            <a:r>
              <a:rPr lang="es-CO" dirty="0" smtClean="0"/>
              <a:t>Día tras día los centros de comercio están atestados de hombres y mujeres que necesitan la verdad para este tiempo, pero que no obtienen un conocimiento salvador de sus preciosos principios </a:t>
            </a:r>
            <a:r>
              <a:rPr lang="es-CO" dirty="0" smtClean="0">
                <a:solidFill>
                  <a:srgbClr val="0070C0"/>
                </a:solidFill>
              </a:rPr>
              <a:t>porque no se realizan esfuerzos fervientes y perseverantes para llegar a esta clase de gente donde ellos se encuentran.</a:t>
            </a:r>
            <a:r>
              <a:rPr lang="es-CO" dirty="0" smtClean="0"/>
              <a:t>-</a:t>
            </a:r>
            <a:r>
              <a:rPr lang="es-CO" dirty="0" smtClean="0">
                <a:solidFill>
                  <a:srgbClr val="FF0000"/>
                </a:solidFill>
              </a:rPr>
              <a:t>CW 14 (1909). </a:t>
            </a:r>
          </a:p>
          <a:p>
            <a:endParaRPr lang="es-CO" dirty="0"/>
          </a:p>
        </p:txBody>
      </p:sp>
      <p:pic>
        <p:nvPicPr>
          <p:cNvPr id="78850" name="Picture 2" descr="http://t2.gstatic.com/images?q=tbn:ANd9GcRd6Hhwg5WCKHgOPxIg9hAe5-BM8MvZN0afDQRynlZtqv0ZQilAHA"/>
          <p:cNvPicPr>
            <a:picLocks noChangeAspect="1" noChangeArrowheads="1"/>
          </p:cNvPicPr>
          <p:nvPr/>
        </p:nvPicPr>
        <p:blipFill>
          <a:blip r:embed="rId2" cstate="print"/>
          <a:srcRect/>
          <a:stretch>
            <a:fillRect/>
          </a:stretch>
        </p:blipFill>
        <p:spPr bwMode="auto">
          <a:xfrm>
            <a:off x="5868144" y="692696"/>
            <a:ext cx="3275856" cy="51125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nodeType="clickEffect">
                                  <p:stCondLst>
                                    <p:cond delay="0"/>
                                  </p:stCondLst>
                                  <p:childTnLst>
                                    <p:set>
                                      <p:cBhvr>
                                        <p:cTn id="24" dur="1" fill="hold">
                                          <p:stCondLst>
                                            <p:cond delay="0"/>
                                          </p:stCondLst>
                                        </p:cTn>
                                        <p:tgtEl>
                                          <p:spTgt spid="78850"/>
                                        </p:tgtEl>
                                        <p:attrNameLst>
                                          <p:attrName>style.visibility</p:attrName>
                                        </p:attrNameLst>
                                      </p:cBhvr>
                                      <p:to>
                                        <p:strVal val="visible"/>
                                      </p:to>
                                    </p:set>
                                    <p:animEffect transition="in" filter="fade">
                                      <p:cBhvr>
                                        <p:cTn id="25" dur="100"/>
                                        <p:tgtEl>
                                          <p:spTgt spid="78850"/>
                                        </p:tgtEl>
                                      </p:cBhvr>
                                    </p:animEffect>
                                    <p:anim calcmode="lin" valueType="num">
                                      <p:cBhvr>
                                        <p:cTn id="26" dur="400" fill="hold"/>
                                        <p:tgtEl>
                                          <p:spTgt spid="78850"/>
                                        </p:tgtEl>
                                        <p:attrNameLst>
                                          <p:attrName>ppt_x</p:attrName>
                                        </p:attrNameLst>
                                      </p:cBhvr>
                                      <p:tavLst>
                                        <p:tav tm="0">
                                          <p:val>
                                            <p:strVal val="#ppt_x"/>
                                          </p:val>
                                        </p:tav>
                                        <p:tav tm="100000">
                                          <p:val>
                                            <p:strVal val="#ppt_x"/>
                                          </p:val>
                                        </p:tav>
                                      </p:tavLst>
                                    </p:anim>
                                    <p:anim calcmode="lin" valueType="num">
                                      <p:cBhvr>
                                        <p:cTn id="27" dur="400" fill="hold"/>
                                        <p:tgtEl>
                                          <p:spTgt spid="78850"/>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788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788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to="" calcmode="lin" valueType="num">
                                      <p:cBhvr>
                                        <p:cTn id="34"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429000"/>
            <a:ext cx="8686800" cy="3429000"/>
          </a:xfrm>
          <a:solidFill>
            <a:schemeClr val="accent4">
              <a:lumMod val="20000"/>
              <a:lumOff val="80000"/>
            </a:schemeClr>
          </a:solidFill>
        </p:spPr>
        <p:txBody>
          <a:bodyPr>
            <a:normAutofit fontScale="92500"/>
          </a:bodyPr>
          <a:lstStyle/>
          <a:p>
            <a:pPr>
              <a:buNone/>
            </a:pPr>
            <a:endParaRPr lang="es-CO" dirty="0" smtClean="0"/>
          </a:p>
          <a:p>
            <a:pPr>
              <a:buNone/>
            </a:pPr>
            <a:r>
              <a:rPr lang="es-CO" dirty="0" smtClean="0"/>
              <a:t>    Muchos tendrán que trabajar laboriosamente para ayudar a abrir el camino. </a:t>
            </a:r>
            <a:r>
              <a:rPr lang="es-CO" dirty="0" smtClean="0">
                <a:solidFill>
                  <a:srgbClr val="0070C0"/>
                </a:solidFill>
              </a:rPr>
              <a:t>Pero hasta que sea posible salir, durante todo el tiempo que permanezcan en ellas, deberían ocuparse activamente en el trabajo misionero</a:t>
            </a:r>
            <a:r>
              <a:rPr lang="es-CO" dirty="0" smtClean="0"/>
              <a:t>, por muy limitada que sea su esfera de influencia.-</a:t>
            </a:r>
            <a:r>
              <a:rPr lang="es-CO" dirty="0" smtClean="0">
                <a:solidFill>
                  <a:srgbClr val="FF0000"/>
                </a:solidFill>
              </a:rPr>
              <a:t>2MS 413 (1906).</a:t>
            </a:r>
            <a:r>
              <a:rPr lang="es-CO" dirty="0" smtClean="0"/>
              <a:t> </a:t>
            </a:r>
          </a:p>
          <a:p>
            <a:endParaRPr lang="es-CO" dirty="0" smtClean="0"/>
          </a:p>
          <a:p>
            <a:endParaRPr lang="es-CO" dirty="0" smtClean="0"/>
          </a:p>
          <a:p>
            <a:endParaRPr lang="es-CO" dirty="0"/>
          </a:p>
        </p:txBody>
      </p:sp>
      <p:pic>
        <p:nvPicPr>
          <p:cNvPr id="9218" name="Picture 2" descr="http://t0.gstatic.com/images?q=tbn:ANd9GcRkiPxw3BCoYTmoCcFPEB6QwJcUfyKw6qC4zo_L3290XN6WllTj"/>
          <p:cNvPicPr>
            <a:picLocks noChangeAspect="1" noChangeArrowheads="1"/>
          </p:cNvPicPr>
          <p:nvPr/>
        </p:nvPicPr>
        <p:blipFill>
          <a:blip r:embed="rId2" cstate="print"/>
          <a:srcRect/>
          <a:stretch>
            <a:fillRect/>
          </a:stretch>
        </p:blipFill>
        <p:spPr bwMode="auto">
          <a:xfrm>
            <a:off x="6660232" y="332656"/>
            <a:ext cx="2483768" cy="2880320"/>
          </a:xfrm>
          <a:prstGeom prst="rect">
            <a:avLst/>
          </a:prstGeom>
          <a:noFill/>
        </p:spPr>
      </p:pic>
      <p:sp>
        <p:nvSpPr>
          <p:cNvPr id="4" name="3 Rectángulo"/>
          <p:cNvSpPr/>
          <p:nvPr/>
        </p:nvSpPr>
        <p:spPr>
          <a:xfrm>
            <a:off x="251520" y="260648"/>
            <a:ext cx="6408712" cy="3108543"/>
          </a:xfrm>
          <a:prstGeom prst="rect">
            <a:avLst/>
          </a:prstGeom>
          <a:solidFill>
            <a:srgbClr val="FFC000"/>
          </a:solidFill>
        </p:spPr>
        <p:txBody>
          <a:bodyPr wrap="square">
            <a:spAutoFit/>
          </a:bodyPr>
          <a:lstStyle/>
          <a:p>
            <a:r>
              <a:rPr lang="es-CO" sz="2800" dirty="0" smtClean="0"/>
              <a:t>A medida que transcurra el tiempo, cada vez será más necesario que nuestro pueblo salga de las ciudades. Durante años hemos recibido la instrucción de que nuestros hermanos y hermanas, y especialmente las familias con hijos, deberán planear salir de las ciudades a medida que puedan hacerlo.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
                                        <p:tgtEl>
                                          <p:spTgt spid="3">
                                            <p:bg/>
                                          </p:spTgt>
                                        </p:tgtEl>
                                      </p:cBhvr>
                                    </p:animEffect>
                                    <p:anim calcmode="lin" valueType="num">
                                      <p:cBhvr>
                                        <p:cTn id="13" dur="400" fill="hold"/>
                                        <p:tgtEl>
                                          <p:spTgt spid="3">
                                            <p:bg/>
                                          </p:spTgt>
                                        </p:tgtEl>
                                        <p:attrNameLst>
                                          <p:attrName>ppt_x</p:attrName>
                                        </p:attrNameLst>
                                      </p:cBhvr>
                                      <p:tavLst>
                                        <p:tav tm="0">
                                          <p:val>
                                            <p:strVal val="#ppt_x"/>
                                          </p:val>
                                        </p:tav>
                                        <p:tav tm="100000">
                                          <p:val>
                                            <p:strVal val="#ppt_x"/>
                                          </p:val>
                                        </p:tav>
                                      </p:tavLst>
                                    </p:anim>
                                    <p:anim calcmode="lin" valueType="num">
                                      <p:cBhvr>
                                        <p:cTn id="14" dur="400" fill="hold"/>
                                        <p:tgtEl>
                                          <p:spTgt spid="3">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
                                        <p:tgtEl>
                                          <p:spTgt spid="3">
                                            <p:txEl>
                                              <p:pRg st="1" end="1"/>
                                            </p:txEl>
                                          </p:spTgt>
                                        </p:tgtEl>
                                      </p:cBhvr>
                                    </p:animEffect>
                                    <p:anim calcmode="lin" valueType="num">
                                      <p:cBhvr>
                                        <p:cTn id="22"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a:gradFill>
            <a:gsLst>
              <a:gs pos="46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buNone/>
            </a:pPr>
            <a:r>
              <a:rPr lang="es-CO" dirty="0" smtClean="0"/>
              <a:t>    Está aumentando la maldad en nuestras ciudades y cada vez resulta más evidente que aquellos que permanecen en ellas </a:t>
            </a:r>
            <a:r>
              <a:rPr lang="es-CO" u="sng" dirty="0" smtClean="0"/>
              <a:t>innecesariamente</a:t>
            </a:r>
            <a:r>
              <a:rPr lang="es-CO" dirty="0" smtClean="0"/>
              <a:t>, </a:t>
            </a:r>
            <a:r>
              <a:rPr lang="es-CO" dirty="0" smtClean="0">
                <a:solidFill>
                  <a:srgbClr val="0070C0"/>
                </a:solidFill>
              </a:rPr>
              <a:t>arriesgan la salvación de su alma</a:t>
            </a:r>
            <a:r>
              <a:rPr lang="es-CO" dirty="0" smtClean="0"/>
              <a:t>.</a:t>
            </a:r>
            <a:r>
              <a:rPr lang="es-CO" dirty="0" smtClean="0">
                <a:solidFill>
                  <a:srgbClr val="FF0000"/>
                </a:solidFill>
              </a:rPr>
              <a:t>-CL 9 (1907). </a:t>
            </a:r>
          </a:p>
          <a:p>
            <a:endParaRPr lang="es-CO" dirty="0" smtClean="0"/>
          </a:p>
          <a:p>
            <a:pPr>
              <a:buNone/>
            </a:pPr>
            <a:r>
              <a:rPr lang="es-CO" dirty="0" smtClean="0"/>
              <a:t>    Ciudades y pueblos están sumidos en el pecado y la corrupción moral, aunque hay hombres como Lot en cada Sodoma.</a:t>
            </a:r>
            <a:r>
              <a:rPr lang="es-CO" dirty="0" smtClean="0">
                <a:solidFill>
                  <a:srgbClr val="FF0000"/>
                </a:solidFill>
              </a:rPr>
              <a:t>-2JT 417 (1900). 123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152128"/>
          </a:xfrm>
        </p:spPr>
        <p:txBody>
          <a:bodyPr>
            <a:normAutofit fontScale="92500" lnSpcReduction="10000"/>
          </a:bodyPr>
          <a:lstStyle/>
          <a:p>
            <a:pPr>
              <a:buNone/>
            </a:pPr>
            <a:r>
              <a:rPr lang="es-CO" sz="4000" b="1" dirty="0" smtClean="0">
                <a:solidFill>
                  <a:srgbClr val="FF0000"/>
                </a:solidFill>
              </a:rPr>
              <a:t>    En las ciudades se necesitan escuelas, iglesias y restaurantes </a:t>
            </a:r>
            <a:endParaRPr lang="es-CO" dirty="0" smtClean="0"/>
          </a:p>
          <a:p>
            <a:endParaRPr lang="es-CO" dirty="0" smtClean="0"/>
          </a:p>
          <a:p>
            <a:endParaRPr lang="es-CO" dirty="0"/>
          </a:p>
        </p:txBody>
      </p:sp>
      <p:sp>
        <p:nvSpPr>
          <p:cNvPr id="4" name="3 Rectángulo"/>
          <p:cNvSpPr/>
          <p:nvPr/>
        </p:nvSpPr>
        <p:spPr>
          <a:xfrm>
            <a:off x="0" y="1844824"/>
            <a:ext cx="6444208" cy="4832092"/>
          </a:xfrm>
          <a:prstGeom prst="rect">
            <a:avLst/>
          </a:prstGeom>
          <a:solidFill>
            <a:srgbClr val="92D050"/>
          </a:solidFill>
        </p:spPr>
        <p:txBody>
          <a:bodyPr wrap="square">
            <a:spAutoFit/>
          </a:bodyPr>
          <a:lstStyle/>
          <a:p>
            <a:pPr>
              <a:buNone/>
            </a:pPr>
            <a:r>
              <a:rPr lang="es-CO" sz="2800" dirty="0" smtClean="0"/>
              <a:t>Mucho más se puede hacer para salvar y educar a los niños de los que en la actualidad no pueden salir de las ciudades. </a:t>
            </a:r>
          </a:p>
          <a:p>
            <a:pPr>
              <a:buNone/>
            </a:pPr>
            <a:endParaRPr lang="es-CO" sz="2800" dirty="0" smtClean="0"/>
          </a:p>
          <a:p>
            <a:pPr>
              <a:buNone/>
            </a:pPr>
            <a:r>
              <a:rPr lang="es-CO" sz="2800" dirty="0" smtClean="0"/>
              <a:t>Este es un asunto digno de nuestros mejores esfuerzos. En las ciudades han de establecerse escuelas de iglesia, y en relación con esas escuelas de trazarse planes para la enseñanza de estudios más avanzados cuando haya demanda de ellos.</a:t>
            </a:r>
            <a:r>
              <a:rPr lang="es-CO" sz="2800" dirty="0" smtClean="0">
                <a:solidFill>
                  <a:srgbClr val="FF0000"/>
                </a:solidFill>
              </a:rPr>
              <a:t>-CN 286-287 (1903)</a:t>
            </a:r>
            <a:r>
              <a:rPr lang="es-CO" sz="2800" dirty="0" smtClean="0"/>
              <a:t>. </a:t>
            </a:r>
          </a:p>
        </p:txBody>
      </p:sp>
      <p:sp>
        <p:nvSpPr>
          <p:cNvPr id="8194" name="AutoShape 2" descr="data:image/jpg;base64,/9j/4AAQSkZJRgABAQAAAQABAAD/2wCEAAkGBhQSERUUExQVFRUWGBcYGBcXFRoaGBgWGhgXFxoYGBwYHCYeGBkjGhcZHy8gJCcpLCwsFx4xNTAqNSYrLCkBCQoKDgwOGg8PGi0kHCQsLCksKiwsLCksLC0sLCwsLCksKSwsKSwpLCkpLCwsLCksKSwsLCwpLCksLCwsLCwsKf/AABEIAOEA4QMBIgACEQEDEQH/xAAcAAABBAMBAAAAAAAAAAAAAAAFAgMEBgABBwj/xABNEAACAQIEAgYFCAYHBgYDAAABAhEAAwQSITEFQQYTIlFhcTKBkaHBBxQjQlKx0fAkM3JzkuEVQ1NigpOyNGOjs8LSFlSDlKLxZHTT/8QAGQEAAwEBAQAAAAAAAAAAAAAAAQIDAAQF/8QAKREAAgICAgEDBAIDAQAAAAAAAAECEQMhEjFREyJBBBQyYXGhgrHwQv/aAAwDAQACEQMRAD8AUvBLP9H2W6mzmK2pbqkkzZXcxO+tMLwuz82nqbM9WTPVJM5Tzy0Usf7DaHcmH/5SVEs/7Kf2GHsBq9HHbBWF4bZJM2rX6u0f1SbwJ5c6K8I4RYO9mydTvaQ/etQ8Fy8bNv3aUX4NufM0GjqwvZOxHR7DkADD4cH0j9CkmGRQPR2l9fKjPEuE4SxYe781wxKr2QbFoZmMBVPYnU/caj4BC9xyfRGVFjeElrhP+MhR+7qq8S4tfvvlu9koxVbQ2Ujs+bMdO0e/SBpU8s+CHzZPTj+2WhTgicHGDwgXETnmxaJSITTsx+sI1PKrIOimD/8AKYb/ANva/wC2ufrgrD5bVi2/XlrYLNoGZrf0i96hXEknxjQa3fonxu5eVkuKc1qAX5MZIg9ziNfbptSxlumJjy3KmSx0Twf/AJTDf+3tf9tc8+UHglhMbZVLFlFNuYWygEzc3AXXb3V1kVzL5Sm/TrP7r/8ArTy6Dn1ErQ4ZZj9VZ/yk/Cm24fa/srP+Un/bTytoaQiUhxJjH9G2f7K1/lJ+FL/o2z/ZWv8AKT8KcOlWXg/RLNbFy+zJOqooAaOTMTMT9mJiCYmKah1b6Knd4Pa0+hQTt9CuvlpSW4Jb/srUczkt5faNKtPG+A9WM1q4zBjqrESZ7iN57qrxUjeJHKRPd5Dy3rVQzTXZDfhNoCTbtTpoEQnz0FMPw61/ZWx/gX8Km3SAJzKfAH+Xh76i3LtKwkZsBa/s7f8AAv4UteE2yufq7cBgvoLMxP2dq0T/ACqan+zHn9KP9BrA2QGwNv8Asrf+Wv4UluHW4nqkiYnq1iQASBpvBHtFOh4B/OlbGNaMs9nuIBA8QDsdaKMRm4ckZurSAYnIsSZ028DTZwSHa0k+CL5zt3CpGJuSSdSNQskSAOWmg35Cm0vlTI0I2I/Pq9dENkZsGh/q017kX8KbbC2x/Vp/Av4VLfE6yFVSIMgajxEmAaju/M6/HxrBGnwSaTbUSJHYGokju7wRWfMkBE21ggEdgainbeKjTSN4IDAeIBB1rdy8WMkk/h3AbD1RWCU31VutVlAc77H6FbH+5wx/4Fs0Lwv6i4O7rPjRQr+i2/8A9bCn/gW/woVg/wBXdHi33VZM5emROHnRP3I9xNE+GXYY+YP59lCOGHs2v2GHsJojgPSrF8T9xb+FXBppyHvkn8+NVHjL9XjbjJurJcHMFoEn+JIjvDUabibWEzraa6RAyrvvuYB0HlVQtOc+pJIUA/tSxP8A8mNRzvSQfqZ+2g9e4wWvi+FVHGRoBJXMmk66wQBpV36E2wcNnBYs7sXLGZcaEjuB39dc4t/f8TXT+hyxg7ekTnPmC7QalibbI/TSbm7DMVy/5TT+m2f3Xxu11DNXLflPb9Os/uvjdrofR1fUfgAre004DpTFttIp240ez8j2UpyJaElBrzn86UbTjRS2WdywIAyQN41cHcCdNaF4Dh1zENltIXYCTGgA7yToBRfE9Db64ftlFJYKAO0TJ1HIfwyd+6hJP4Or6eKt2tDWOxWe0onUAv5DKSJ8TGnr7qrOKxWZi3eZ7t4q3XujDupynKuUqO4/af1gAAnkWgbGgPFOhWLtKWCrcUakow2Ak6GDHtp2mHJjlVpAK9fpu3fAYFhmAnsyROneNd6jPdzCeUx6+7z/ABFaN0aADbTnqZ3M+z1eukZGgkMdb/sB/mPW73EFKFEt5ZIYkuW1GmmlQLw1EfZU+sgE++a2jVgULLTpWtOZj1T8a1mplrvsomHLlwQAJ3mTHgNhWrQBO8d2jGT/AIQaZzVotWDQ84AntTpGgbv8QBpFR2rRNZBJ75rBNWrLHXKSPAHl5CnHtkBQRB1305iN6YDeftNYTrWMVWt1qsoDnoB/9msjvwmGP/BQfCg2BP60eX+mrJdw04PCN/8AiWR7LVv8arOA9Nx4LVV0cr7ZB4Wezb/9Qe8UQwJ7VDuGHRfB7g/0mp+E9OiVx/ki0YLUaePPny28aplvAulzqyCXJUQPrFoK5fAzI8DrFXDAGpeD4Igui6HvZhIE3MwAJkgZ1OWSSdIOp1oZMfMtlxeokVzFcIu2ADdQqCTBkESP2SauHQ7iRbNaVSLaKCCSSZLc9YWYY5V0EEa7nWO4XdvIbZvrkJGjWgToZmQRBnn599SeBcJOHUr1meTJ7Crrpqd2PcNdBSxwuMtdE4YXCdroPZq5b8pzfp1n9yP9V2uk9ZXL/lMufp1r9yv+q9TTVIrn/ACpJMAEmpN3CEBiTsKGYfEEGQSD51asBhDiFtgxBzhj3gGD64NTqyeGKkmixdBMJ1WHDkdrEMSP2EBCe3tt/iqxtw9M5dhmbXVtYXUkDkBBoe3ELYuYe2pGjqFUDYBLnugD2VNxd7sv4I59xqvR3wjwSRDvYRVTPGU5RoDE7QG7x+FC8bjs8252TN5nMB+fOpXH8YZyjYfDlVYwN/8AS4J9K22+2hX4fdWZXs59xe0cPiLiD0Q2dARyJkHwgaeoUP63UmrX8oGGDsLqggKMubbNr3bwO+qXm13qL7OHJCpBF8TMeAA9lbD1DS5TgegSon4bDO+qqSAdSfQEa9onsgd8mmsZcLliO0Y3AOsCJjfU+uo4vaRy900tOIXAAA7gDYByAPUDRsUlY61F64o0CyY7hI08wWj1VHA0J5THrpoXdZB/Pj50v5zAkACdJyiJ3MTI2j28qxhKISYG+vuBMe6KTZvQynuIPsINLF9VIITUAEEsYn7URrsdNqijb1Vgj9xYJHcxHvpLKRE8wCPI6ilXGViWLEEkmAk6b7yB/wDVMXrsxEwAo13Mc9NPwomK1WVqaygOehr3ER8zwI/3FpT67Fv8KrmCb6Vh4fGkYTFlsLhp+qtob/7uK3aMXjPcR65kVd0ckYStkTh538Lre8H8KnYbS77fhUVMMylyBPbmO7epeHsmczbyfACeXj66U64YZXZYsE1GsPcqv4Q0Uwt8H0SD5EH7qomdNBq1dqQt2hdu7UjrKazEzrK5h8pdz9OtH/cr/ru10TrK5n8pFz9Mt/uFPsuXankeiOdewCK1Wjo1xDq3k+iVMeZ+MVUbZ0FFLOMhVHd+fjUbIYpUy28O4gL2Ow4UfXZyT3LbuT99XPHsRbunSMje8R8ao/ybYItevX21FpCi/tPqfYqj+KrhxF/o3J3y7esGqraO/HNz2wTxB9e/f2k61WWxHV3lJGYtAA5EzOvhpVhvtJI9v4UA4sgWLhPoajzOnuFIWbG+m91TbGQgxExy7tK5cW1MbSY8pqw9JOKEpJOrHQfGq1ZpXs5Mskx8nxpSvSHEVqlOcl2X2MxE+Z0J07tJ1pxVkaRoTMsAAum5Hj66hBaWtYBNxNuM0KQJXLPMQZgHWDvrTQYZQs6lz7CFUe+opQA/ypy1cIGhI8o3HjuKxhdxpKj+6fPQuY91aFo5S8dkMqz/AHmDMNPJTTRvGInT8ffTuHxRQGDoYBUhSpg8w6kbTBjSfMHGHbVlluMrQCodWgggEo4iR4gjzEVFdTodpAI8pI+8H2U/c4iztmftk5c0/WA0AkRlAHJYpvE3sxWFChRAAJ+0W+sSTqx50QlarKyaygMdn4PgB83tTzt2WHgerWpt3DSwbupnhl4LhbTGAFs2ZJ0A+jUVEs9KbDHLmhvLxgD2a1XkjsTS0EmUanypob+unSuvups7miOROk16MMZJALIrRuQSdAeUkAT+NVW3wa4pLBhYMqqQCGzGQIy6jUDU7g10XA8HOKDWgoZWUhp9EAyNfHuA10nlQnjY+bXXUCGkZ7oQk3CmitpMEjloKhlcltE9ctln4Rjjcs23bRmRcw2hwIfQf3g3qiiKvQ3hlhhh7TFSJtqSG0YT3jz19YqWr10xla2K2iWprnfT4I+LEvlKWwhBR4klnHaCwRlcbVf1uVFx6FxBBI7tYoyXJCTjzVHK7FgHa7a/jI++K2bJ1AZDy/Wp8Wq53ujlv7I9lQr3Ra2fqj2VNwZz/bvyWz5OsPlwZnQsxJgg7+R7stFOIMBh3b6zCNN9TUfo1ZW3ZyIIA0EeofCt8XP0DCNBHn+dKfpHbiVJIEW2WCR3zrVc6Ug9XcjYKTVgs2iYA2+FC+kmGLW7i8ypFIUkcixuKLtJ22pKnWiLdH7nNl9aD4Vn9B3O62fLMPjSM5HCXgihxW41qYvCLn9l7Ln40sYFlH6q4PEZWpSbi0QSKQDyqddsAcro87X4GmCi/ajzVh8KAuxpjWBql2MFbZQfnNpWk9lswjUwZIjWk3sBlUt1tpo5LcBYnaFA1O9awked6bY06LLx6DeOlNsh5g+w0QG1NYz6ik9aKQr61jAWaysitVrGOs8S4t1PDrWgJuWrSCdQv0aMW84EDzqg4niTFhIBiN/Ia13bF8E67huDIUMRh7ahYGpuWEUEeMge2uTcaFq3qE7QUIixOYxGo1J75rSeyuN+pb6LvwNXu4e06o7AqBIUnbT4VJbBvOtt/wCBvwqd8m+MfD4ELeAIzM6jNldQ0EJlYa7E6faiKuvB8f1yFiuQhmGXPmMAnKxIAjMsGOW1OpLoTJnyQv26Kvh+PnD2Ai2mZirFjlBX6zQZeQTtAXmBQjAcVLM3XjPcUjtQBoRm7I0hRqI8KvWL6KYe4xcoQxMkq7rJ79DFMX+iisoVbt1YO4Ks24MSykxptUJxlLsnH6iF2VSz0ozX+q7RBzRoPR7IGXnoQR4+dErVyRP57qqXG+ETims4VutCD0iQTbbtB0BGhC840liN1NWqxgjbtKNYRUUlo37KgzO5JHrNdGJuqOmLXklK1OZ6iK9Oh6sOOM1Ubp7xpg4tW2K5RmYjTU7eoVdC1c645Z6/iIX6sZm8kHZHrIHsqeSVRBxsCYK/jcO3WWXjWcvWsBcgz20mCNPCrTf+Ve2/ZezcVmAU5WUgNMHlMSar16xe+kJZQZ7Ika68tPOgtjCE4xUb+117tDmNRxSbdDT9nR0R/lMw9osptXmYGD6I/HlTmG6QpiredUdASQA0H7jVA6WW8uLuADeD+fZRvoe/6OR3OfeAa6K2IsjbC13ByaSvDz+TUtBUmwKDK2D0wJH1TSvmnh7qLIKkKaUwEGFFY3D17hR4AcxW+oXuHspqQCsXOCWzuqn/AAiot3ovZP8AVr6hH3VZOI4zD2ADedUBmCSdSBMaTVYufKDg8xAW+RyYIIPkCwNCkK6IeI6LJOW2nbIJ9IgACdWPLUUBew9pvpGuKsxIfl3+I/CrG3SbDXeuyX2tvcFtLYdCCDsSTOUCTMzsDQzittWuXlzHKoywV10WC08pImPGuaTfL9BWOMlY/d6O3eV5iD9oBgR66jno9dB/qm/at/yq4cIwROGsk6E2reh0PoipAwJkaDcc/GujiqE9OPg4r1R7h7KypeWt0OJPij0PwfiebCYLLIC2LE5gVmLS6kEDsyh1OkCdREhuKNYNzMoyFBowhID6kgxIkR3Ea9+kHA8Zc4WwAEWbNm0CqZnaLY0kk8p2A3im+PWQ0KCHjLImQWBJYjwlgP8ACK5smT1IOMddbDCHCVsF4y4+dgHYgHSWPPTfnrzoz0b482HdnFnEX5DIJe1bQLI1YFixeVOgkAHmaE37WVmOpkgnw7Y09hqwcHsHqUJ3OZvWWYmpYlUqK5XyiSuIfKLixbZ0sYe2F1Ge5dvE8tVtokec1TekHSvF4uw36U4JCRbtgWbZzjtqShLkKRpLEHWi3TLjfzW2irGe7IAP2PRJ8ASY8ga5hjekFw6Kco0iBBgaD1xO3qrq2znjCKXRNurcAtxMoHDZG27ZYQBBgBjtSOIcexD20RsRda0rZghJaG5NJ1J7iSY5RNDcFfu3HADaiST3QJknyp27hHVmWO0VkcgRMgieVdmDIq4P43ZpRf5HUegvSc4pGt3DN22ASebodMx/vAwD5g7mrUK4x0U478xv9awzqyMjqCJgkNKk6SGRfVNdK6P9O8Ni3FtCy3T6KXFAL+CkEhj4TNTyT91obm0WPCYY3HVBux35ADUn1CoXS3oCbR+cYaS4WHVgMrwSSzNujQSNBl2mkf8Ai1sO9xVtywOXMW5A6gCNJ8+6rWOllkW1cv1nWAlQFAkDQzOwGxnnpXK8sZ2vBR8k0zhiYpb19AzXLfa7aBZaFPaEfWMAwJ1inOL9GrmHxNq4TntXHlLo2JYElGH1HBkQe6R4HOkPD8J86N/OyAnMLSQYJUgy/IbEQJHfTN/pOxUoq9gtnh+1L/aI7/GkjlUGVyQc6sqPSfF5sTdI2By+zf3mjfRJYw8nm7fAUH43gf65R2T6XMBm1B8jr5Uc6HYd7lgC2rP239EE93dXWpqSs5vxlsPWqm2VpeF6NYg7oF/aYD3TNE7PRy4N2QeUn4VnJDPNBdsHRTi0SHR8/bH8J/GlDgkfX/8Aj/Ol5IH3GPyDwacBqYeEkfWHspB4ae8ew0eSD9xj8nB+k3Gbl+/cZ2PZZgq8kAYjKBy09sUHe4TuTVx+U6woxRATIcvaMRnZdZ7joRVKqbYH2YWq7cCwgv4U37z5bVo5GM9q4QM0ADWAgknviqRNGeAY09q0xPVMyOyjZspEg8xI7u6sqb2BNro6n0cxjtZtLdnrOrDEnczqPWFy0WmCCdNRv51z270pQFjLBi2hAjswdASdJmivRXCDiF+0gu5gzMbmpzW7aFZYhts2YKu+preq7pItF1HZQc3iKynPmVv7J/iNZTe7wS5I6V0Y6v5vhA7qontFzCKq2pljpAzOBuN6M8RtrbdWRrRVkd5tapuFBUj0tAO151UrGMS3grZdS6W7ZYoDGbMtgBSeQLEAxrExQ/hHSO7kuXnUHNdACiEUWyACLY0UAFRAH3ya5k/Y/wCR3G5L+Cw4n63d1ZI9RQ/eKtmFYKiDuA0ql2yHVS7BLbKFkNLsZUkANoJyxzO9HLeONx8ttWYnYc45k7AAd+gpcMlyd+A5U6Kd8rVxvnFk8uqgea3GPxFUzheFa7cEfV1M91dJ6Q4W3iQqXZGRtCpEidD+0Dt8aCDgzWrhcIuUA9pARvpEAaL4H31aTpaFxwsj8NtG23oQJ1LH0xpJ02B18ooZ0gxZVsiC4tsSUz6sQTMkxrJ+FHruIBnXcGs469u6cuUxbhdQdCBlpIy+WdE4WkijC+aUl+CCCQQZBBggjYg8j40Uu8Ott6MA+dDMVh8hINUuznlBx2dm4Xxs43B4K68F+sxFi5/efqhB82yq3maE8RZlfTkCD/G8+qda30Vwz2uEWHUwzYrrAeYDMbM6axlUz501xA5QCTAVdSeXbYazHPTWoT/L/vA0OgddsfSsDJ1bn9mT65ihas6G6GuSVCwNBlLuFEkcon20TvY9PnT25OcdZpGghWMk+VQMD0kUBr72QyI6LkO7KFYCTEEgtI07/Voq1T/Q7lss3Q9lxNy1aNtXRWlwykoQo3M6EkgEDwrqtu5ACgAAbAAADyA0rmfQ3phhUzaOlnN2bkGLQOot3lUmAuy3RKkRmgg10jD3VuKHRldG2ZSGU+RGlUUeOjzs8nKVsdLCtUhhSZonG0LIpBFazVomiChLLSGWlE1MtW0tgPdZdRKqZ156+PhTJWx4wctI5p8onQ+9iQHsqGIIKrm7TFlCMqqYmQFOmmnKuP4nh1y2cr23QjkykHu2NeoXul2BOpZ7h8MiMFAHrZSe+BVc450dwzvdvXASGZjBJjQwTsPrVT0/B6EXqmeeRbM7c49dWPG8HuWT1SqdNzEZjzPfFdD41wuxh7ROVVJGbRRoF7ZM79lRv3kDcig/E+KLeGYHXKjMO4MoPrAJie+pZE4lsaTKFcw7CZHnRTofxl8Lird5CfSysPtW2IDKfvHcQDRG3lfMukiJBmRIke6o2G4cEupOwZTA1JAYHQeVKpFXhvoDfO/P2VlI65fD2VlNzZL00dBThL3MMEu2yJtWXhTm+iK2WDSNgQmvdJFQMGoDZdey7RC6aDwGkdwqZwfi1x7CWrSDsIlsqxC9nKznUySJcwDp2tOVJwtlg5zIRF2DqCq5rYhSwMTAmB3+dcttJ+LKLsVZ4G+Je1cBVLNpmL3TqBKgBEAPbuE7KO7WBVjv4pQpS2MiHU69q4e+4RudJyjsjuoct24oZHzZLcm2DoMk5SU2kSRruZqZg7Ba4VO30wB/ZH8q58k3N0Oo1sgnAm45MRMR6qufR7gwXDM7Ey7DKD6LKoZTmB3BzsPVPKo3CMGGso2klROnPY6+qi/HccqIAuyiB5Aafnxr0cXX6o5JvZSekHQ3DtcJtg2mY/V28ZU6aa7RyoHxzB2g126hA6x2RUUQqohzs3ixLAa97VYsTxDMfzt/9z7qrHSPDkBYMrmYif7xzRp3Vp/o6MUr0yv4Ph7Z5Jkdx1B3112NO8T4YGOaJIEBe8+NPWrmRJYgfnYUV6Po7XQzZLSsGVWuuFOcwVKTqDIAnTek2y8uMUW7+jLlrhGVwc4AuZST2AbmdU0j0QR5T4VzrpZxLr7eHuAZVdrpy5pAy3cqydiY++ut/wBJ2b1sWMUxtOwRWDH03OhA+yS0b8208JuF6GYJAo+bo5ScpufSEEmTGbQEnwoJXKzz8mZQ0+zi7qW4niCoLEC/6IJ16sgDTnUngvRPEvZg4O/cVidDbZR6MAy0bd9d4SF9EBfIAfdTk01Oqvx/RH7t3pHD8P8AJtxC24axZZB3PdtqfInNrVh6J/J9irIv3Lz3LN1mBt/NsQgmZLZ/6sgaaMNifCunTSS1MkTl9RJ+CrWsPxS0BNzC4nvFxWtP5B7Yyty1KiY2FSLPFsUB9LgHH7rEWLg/+TIfdR5jSGijRByvtAscY+1YxS+eHZh7bRem7nSXDjRroQ7RcW5bM93bQUTYeVJNwxEmDpoTQAqAj9KsMzG2l9C8GCDKgkaSw0GpFU7HY3NbVrd1kZp21TTQ5gOYI5a6UF4u961cdD1ujMC0MQQDpB7qGf0uyghhoTJlTqYiToOVTblZ6+HHjgtPs7RwbFo1u24uBj1bO2h7Kzbk6jmy+vShty+127cd4+bWCq9UFZna7l6xQ0DWM0xOp02k1zSz0vZFCqyqFBCwYgE5iO/czUf/AMWXg0pcJlsxWdHJicwnWY33rpjm1TRnh+bCfE8e2PxLIW+gQ5rzA6FQcwtKR6WoBJ5kE7KtFuPArbRRbhyitd2HVoMxGc7KJIhd9O+ovDcT6TIiolubpEDW4Yygjn9IQZ5hK1gMDcv2XusyEBwFFySXMSzGdOzI1PMnuqeSXJ0h4e33MHYZliVjlP5NSuGYZrl7PbgNaykMRIzTosd5PuFET0QPUqz3Ar3AzELLPqRlmOyNB8OVTOF4EWcqjUKZ9ZI9p8fLlQWN/JV5VVROU538K1TnV1lPwObkXHo+twKJAHW28qERGbIuWTzae/YVJw11g6qWlQ4kAymaDsPOiGD4Hkwtu8BDJatXBECewsk7mMpJ3G21GsF0VssFIzAaMIY+fjXJttoZOqYIxN27cQM+Y7oDliQ2sDv1WiPBWm9a/vXLg7tTaU0Q4/hIwzcyhVh6mHwNCeCND2n+qt9pPIKbK7n1iozj70ysHcA3wK+fm7LzW4yfc23rNQOM4otU/hdszi0Xk4upAMMD3E76qBp8ag8YvnslAIO5Ikz3eFdmB+xHPL8gDftaTt3fyqz9B+ErfDG6qOBcC9tQwyoFdhB0zFmVZ7g3fVQxuJJ1O419Qro3CcD83wlq0xyk2w90/ZVu2VHMl2cr3kJ5VeMbFetgvE9ELKGEEsxJWTmIknUsR2EGoCqBIU9xrnXSewrXrVm0e3dvSrEbKpFlCPAsLjzzAFdOx3Gctu7dtgsSertAD0nQZTB7g4IMfYuHxrnPALXX8SLCTbw1sKrHUSq9WrEjTVmd/VVEknoNutnT8DbtG4bgUdYYljqdBAidtO7vNF0u1WOEXfpY5Ex7ZHwFWIJUJKmcWdVIeL0tXpkCligRFl6SWrRpNYBstSCa0aSTWMYWpBat0g1gDV1AdwD5gH4Uw2DQ/VX+EfhUlqbasEpHSbjdm1cNtbNt40LFAQraaeUSPOhWK4zhyIGHtjvo9xzoV115rguEBjJXkDpMaTvrUbB9BrSznthjy/nSUzvWXEkqQJv42cLoFUMx9EQMqdkeeubnRPozw5jaHXZgh1RBCkzqSxiQG3jQxUTpJwC4qgWbYNsCMqmCCSSdDyO/rqb0W40Wsm1eXJct7T9ZAIUg8yoGU+rvrY472WeVSiqDnEsTCFonNooAjQclA2jag7YqDJ7xHjr+NQOMcaZmOUgsNBOgX+dQsM7EjM06j3kezzrobNFUUPPWVrL41uksJ2XgeLD4W0vV3GBs20IyCD9GFOpIEUW4FhHSyiXPSH2WB05SRz8q3wG1+i4f9xZ/5aGiioJFRa3YliMThA1t0OxVh7jXObdm583YoJh4II0JyroBsWgbV09zGp7vd+TVJ4DhyMTes3BGZUeDyOqkjuMONa58zpothZA4TiUWS4grBOdsxLESTv2deWmx0ipOL48pMKFgwdB+FV7F4G4w9MKwuslwFYkhRDkjmYI/w1nDuHhhMzvz7jB9h0oudKy2m9hcX0FxH0cKylrb+iyggkGASdJ0O8a6UY410vS4HZWIYlmWRpmC5bZMSDlMtG0kd1VS9wpx6DT4HQ/h91CL10qxDaEbg71bHna6FeKMi48YxOGa2mGtXmTJba0ri2Bb7cBiDO7aiSFEO0b0ro3wYYax1ZILAsznaSdNjrAUBR5HvqldbPl41bcNiW6m2G1bJlJ5xMCfHKAPHWrxyOViZMajVBjhV+bgbkXSPLMNffV1NUPCvGX9pfcRV1LHfv18x4d4oyODOtpj01uaZz1mekOfiPTSaaL1mesahw0hqSblaL1hTdINYXpLGiajRNNsa2xptqxhDtTRpbU3E7a+VADEstV7ppctW8OASqvcYBDsez2mPlAA/wAY76zpD05w+FBXMLt0f1aHY/32EhPLVvCuTcc4/dxd03bja6hQBCoO5Qdhr5nc601F8WN3bDuEuyeZPl8aLWGiJ79hz8zQbhsOgNpiogZl3gjl+fCiNm843JiRqO6fdRO9bKZ6vz7KytZ6ylsx6P4LhSuDwpJgGxYgcz9EmvfGtS8p8q10fxQ/o/DpGpsYftc/1Sb0+E0pWSGb2FV0KmYPjB7wQeRqjHhLJxC7btXSG6trhuP2tEVSU9rV0ALIqnYbEr864heYqFS1kzTrLEgQOYOT2x31DIlaKYyqLijcLu27Qx0iSpKltPMn105xLoriBks2iq37g6y2VeBqxf0jESAdDT2A4SRhbd+ZDveRgNQkQVG28oQfE1IXibBrD5yWtwASqjJH1dPSG+rawalG1/Rfvog3eJvbxFuw6ZjcfqgwPo3MwSDyIk8qkYThQuPcusFNsdkgjXMoUx4D76av41Vxli87Qvzm27OOQaCxEbDep3Vuj4i0OVzMV9vdI2KzV44VFRn5v+ibm9r+AZbwKLqqieXOPHXap1q1oKT1LfZIqRbQ/j3DzroigXYq+eyQdsrT5EEVvhnQvE2bFl8Li71gtbts1u59JazFQT2T6M+Rqu9J+lC2lNu0yvdbcjtKk+I0LeHKNa7BbGVVUtJCqCY3IABPrOtaZOVFLHHOKWP12Es4lftWLmRv4W+4LSl+VHDKYv2cThyN89qQPWpn3VcHAI7/AFVGfDDLB27jqPKKSyTggXhunWAueji7I8HJT/WAKJWuJWX9C9ab9m6h+40LxfRbDXP1liyf/TUH1xBqicT6H4Y8Vt4dbYVGw73GVSR2h1hBkkxooPdpRF9NM6srTtr5a1og9x9lcvxXye4dPR61fK5/Kg1vo4uoa5eV1jN9Joe5l09FuXdBG4og9JeTtEHuPspu5dA3IHmQPvrgTWVGKe01y51azrnJYwoIA7yWMRScRwxVnNJbXTeDO0nQxprWoKwX8nbsX0jw1v8AWYiyvgbqz7ASaC4z5SsCm11rh/3dtj72gVx9LIkxHu0/GiFi1CLI9O5PKMqAfFjPlQuhl9Oi4cS+V4D9Thz4Ndf/AKU/7qqPFOmuKxMh7pCfYt9hSPHLq3rJoTxN5uNG2v58qawNrO4BMaGnCoRXSERr5fGtEVoHUx+daMgLdth7gCn7Q56xJ9dK3RVK9A3C4trZlCQfcfMc6OcP4211sjKATrmB7iOX86h/0Su3fseVS8Dw/qnJI5aeVJKeikYNMCRWUnNWVhqPSnR8/oeG/cWP+UlE1Xs0L6P3P0TDACT1FjnAH0Sbnl99EAs76+A9Eern66Y5jDegSOUmeWgPt2rl2Ds3HN651Vx7QnMUgAXQpa2XnXImYvA3OXurpHEsTltXGnQI3LwIH3iqp0bWcFlH17lwnSOYQA9/o/DlUJx5SopF8VYLtcZi2mGzEoraExJYsTr4STA5TQs40tmskAC2MwManrC8z5FRQTGu4uELqd/Ig7n10Vd/0knlctT6w6OPczVOWjpoFcQuFuH2n59ifU9y2fw9dZcxLrgkdHdXUDtK2sB2Qg94Cx7BUi3gv0Io5yAO+pg5Vzq4JE+J9orWCvW+oi12whYfSbMRFwyPsEnurolJ1/l/skl8foViOP3kwa3Ll0tcuki2OyCF+00DUxr/AIlFVC5i3YZWuOw3guxHsJit43iD3iCxGggAaADfQfnYUyhrqRBsdsABl0kAiRtIkSPZNeguj/SVcbYF9QVDM6lZmCp5GBIggivP1oTXSPk74l9C1kAjq2zzOhDz7CMsRU8jVh42rOjNfjv93upHr8vDyoeMaBzpt+JhTUxAj1hPxoRxPhyPcS8ABdQZQ49LLr2T3jU1q9xiNqiXeMiiAmAhxDDWhPFeBSMyQHWYnYg7ofA6a7gwRWYjiQ3B2pgceYHtD7tP50QlGwWFL8Ru5lIKG4csglSpVdcuhgnlpNEMbw1G9MT46zTfRviIGPxVwx2ut994H/pqx4jH2X9NFPiND7qwxT24Gg2n2zTV6yMyoJhE7jqZLN99We9hMM+zMvnr7xrUHF8KdVJsXA5OhWZJWNoPf4VqGiyp8RtppG8GYPOTv6qj4RiGkcgfZBqdiOEXzqbNwRzKkedQXBUHlyrBlV6GbSEkAbnQeewopxhsirbHIajfbx56zTfAbM3c32QWHn6I95n1UrimEYnrBDIdARrEcm7jSt3KjLUWyZ0fUG2wnXNtOoED3TRAjIyyZnb1QefLWqnbvFCCpg94q0YRSShIMlZPOD2aWaXY+OTK71larK1RH5HpTo836Hhv3Fj/AJSVLa4KHdHAThcOBP6izy/3SVJxII5HxMfypzjBnH7zGxdVRLFYAHPUVXeG4s27VtcrAqsEaekSWJ08TRzEEyZBjyqBdsEnQH2GaTjuxuWqKicQlrFubgENmXXYEsrCfDQ6+NFMRw9T9Ip1AIyjaCNIHxof0p4Q57arIOh5ageOmv405YlHSzqYREGUaG4AiQCeRJOu1c2SO1R1RnqwavDm6jEIWP0jEjN9WVIjy0HsqDwLAG11isQQxQ6TyzAiDyhqsGNd1BDpI01EwSfEaGhty6kSAVG5JbT7oo8pU0xopN2ip3eDuCdok8+U6U7h+Bu38vxqxuUXkzkiYGu+o19lbwWLZxLWmTUwPx8fCqrJN6QsoQjtkHC8DA9L2D4mrRwa2tkHKRLRPkNvM6mmL6DKrBSIMHTv0pUnKNPyKCvlsWUk466CbcR8aZucQAoW1xhypFxid6sQol3ccTUZsUaYYfmKStrvBpjUKN0nfTw7v50nMfGtmdd6RlIO1YwB6Pibl0/nViaLOpoV0XWRcP7P/UaNm0e4mijERvOktqYk/n41JZPCtfN9NjO+1YKGmvuugZo86DcYPZJO8iDRs2jzBpm9ggwhlkeNYJCwdvJZBG7AewfzJ9lQ0LWO0hJk6qdiIO/fRO9g2CqF2AiKH4zDOwgiNe6ppeQv4oewVq1dOdFyON0Pok96+PhRPBKZObeY37qHYVIUKFgDfzolauHKCZ58vGPXST0ikOyqxWUmspgWgmuyfsj7qxqyspznG2rVZWUDDeK9A+fwpLb+ysrKVlY9GH0BTN30fZWVlZjxMHLyFKbn51lZWRpdChWGsrKPyJ/5E1larKIDdJrKymQGZWx+ffWVlYA1Y2NOisrKKMJNKrVZWCaNZWVlYxo7VqsrKUJgpfKsrKDCiJWVlZWMf//Z"/>
          <p:cNvSpPr>
            <a:spLocks noChangeAspect="1" noChangeArrowheads="1"/>
          </p:cNvSpPr>
          <p:nvPr/>
        </p:nvSpPr>
        <p:spPr bwMode="auto">
          <a:xfrm>
            <a:off x="63500" y="-782638"/>
            <a:ext cx="1609725"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196" name="AutoShape 4" descr="data:image/jpg;base64,/9j/4AAQSkZJRgABAQAAAQABAAD/2wCEAAkGBhQSERUUExQVFRUWGBcYGBcXFRoaGBgWGhgXFxoYGBwYHCYeGBkjGhcZHy8gJCcpLCwsFx4xNTAqNSYrLCkBCQoKDgwOGg8PGi0kHCQsLCksKiwsLCksLC0sLCwsLCksKSwsKSwpLCkpLCwsLCksKSwsLCwpLCksLCwsLCwsKf/AABEIAOEA4QMBIgACEQEDEQH/xAAcAAABBAMBAAAAAAAAAAAAAAAFAgMEBgABBwj/xABNEAACAQIEAgYFCAYHBgYDAAABAhEAAwQSITEFQQYTIlFhcTKBkaHBBxQjQlKx0fAkM3JzkuEVQ1NigpOyNGOjs8LSFlSDlKLxZHTT/8QAGQEAAwEBAQAAAAAAAAAAAAAAAQIDAAQF/8QAKREAAgICAgEDBAIDAQAAAAAAAAECEQMhEjFREyJBBBQyYXGhgrHwQv/aAAwDAQACEQMRAD8AUvBLP9H2W6mzmK2pbqkkzZXcxO+tMLwuz82nqbM9WTPVJM5Tzy0Usf7DaHcmH/5SVEs/7Kf2GHsBq9HHbBWF4bZJM2rX6u0f1SbwJ5c6K8I4RYO9mydTvaQ/etQ8Fy8bNv3aUX4NufM0GjqwvZOxHR7DkADD4cH0j9CkmGRQPR2l9fKjPEuE4SxYe781wxKr2QbFoZmMBVPYnU/caj4BC9xyfRGVFjeElrhP+MhR+7qq8S4tfvvlu9koxVbQ2Ujs+bMdO0e/SBpU8s+CHzZPTj+2WhTgicHGDwgXETnmxaJSITTsx+sI1PKrIOimD/8AKYb/ANva/wC2ufrgrD5bVi2/XlrYLNoGZrf0i96hXEknxjQa3fonxu5eVkuKc1qAX5MZIg9ziNfbptSxlumJjy3KmSx0Twf/AJTDf+3tf9tc8+UHglhMbZVLFlFNuYWygEzc3AXXb3V1kVzL5Sm/TrP7r/8ArTy6Dn1ErQ4ZZj9VZ/yk/Cm24fa/srP+Un/bTytoaQiUhxJjH9G2f7K1/lJ+FL/o2z/ZWv8AKT8KcOlWXg/RLNbFy+zJOqooAaOTMTMT9mJiCYmKah1b6Knd4Pa0+hQTt9CuvlpSW4Jb/srUczkt5faNKtPG+A9WM1q4zBjqrESZ7iN57qrxUjeJHKRPd5Dy3rVQzTXZDfhNoCTbtTpoEQnz0FMPw61/ZWx/gX8Km3SAJzKfAH+Xh76i3LtKwkZsBa/s7f8AAv4UteE2yufq7cBgvoLMxP2dq0T/ACqan+zHn9KP9BrA2QGwNv8Asrf+Wv4UluHW4nqkiYnq1iQASBpvBHtFOh4B/OlbGNaMs9nuIBA8QDsdaKMRm4ckZurSAYnIsSZ028DTZwSHa0k+CL5zt3CpGJuSSdSNQskSAOWmg35Cm0vlTI0I2I/Pq9dENkZsGh/q017kX8KbbC2x/Vp/Av4VLfE6yFVSIMgajxEmAaju/M6/HxrBGnwSaTbUSJHYGokju7wRWfMkBE21ggEdgainbeKjTSN4IDAeIBB1rdy8WMkk/h3AbD1RWCU31VutVlAc77H6FbH+5wx/4Fs0Lwv6i4O7rPjRQr+i2/8A9bCn/gW/woVg/wBXdHi33VZM5emROHnRP3I9xNE+GXYY+YP59lCOGHs2v2GHsJojgPSrF8T9xb+FXBppyHvkn8+NVHjL9XjbjJurJcHMFoEn+JIjvDUabibWEzraa6RAyrvvuYB0HlVQtOc+pJIUA/tSxP8A8mNRzvSQfqZ+2g9e4wWvi+FVHGRoBJXMmk66wQBpV36E2wcNnBYs7sXLGZcaEjuB39dc4t/f8TXT+hyxg7ekTnPmC7QalibbI/TSbm7DMVy/5TT+m2f3Xxu11DNXLflPb9Os/uvjdrofR1fUfgAre004DpTFttIp240ez8j2UpyJaElBrzn86UbTjRS2WdywIAyQN41cHcCdNaF4Dh1zENltIXYCTGgA7yToBRfE9Db64ftlFJYKAO0TJ1HIfwyd+6hJP4Or6eKt2tDWOxWe0onUAv5DKSJ8TGnr7qrOKxWZi3eZ7t4q3XujDupynKuUqO4/af1gAAnkWgbGgPFOhWLtKWCrcUakow2Ak6GDHtp2mHJjlVpAK9fpu3fAYFhmAnsyROneNd6jPdzCeUx6+7z/ABFaN0aADbTnqZ3M+z1eukZGgkMdb/sB/mPW73EFKFEt5ZIYkuW1GmmlQLw1EfZU+sgE++a2jVgULLTpWtOZj1T8a1mplrvsomHLlwQAJ3mTHgNhWrQBO8d2jGT/AIQaZzVotWDQ84AntTpGgbv8QBpFR2rRNZBJ75rBNWrLHXKSPAHl5CnHtkBQRB1305iN6YDeftNYTrWMVWt1qsoDnoB/9msjvwmGP/BQfCg2BP60eX+mrJdw04PCN/8AiWR7LVv8arOA9Nx4LVV0cr7ZB4Wezb/9Qe8UQwJ7VDuGHRfB7g/0mp+E9OiVx/ki0YLUaePPny28aplvAulzqyCXJUQPrFoK5fAzI8DrFXDAGpeD4Igui6HvZhIE3MwAJkgZ1OWSSdIOp1oZMfMtlxeokVzFcIu2ADdQqCTBkESP2SauHQ7iRbNaVSLaKCCSSZLc9YWYY5V0EEa7nWO4XdvIbZvrkJGjWgToZmQRBnn599SeBcJOHUr1meTJ7Crrpqd2PcNdBSxwuMtdE4YXCdroPZq5b8pzfp1n9yP9V2uk9ZXL/lMufp1r9yv+q9TTVIrn/ACpJMAEmpN3CEBiTsKGYfEEGQSD51asBhDiFtgxBzhj3gGD64NTqyeGKkmixdBMJ1WHDkdrEMSP2EBCe3tt/iqxtw9M5dhmbXVtYXUkDkBBoe3ELYuYe2pGjqFUDYBLnugD2VNxd7sv4I59xqvR3wjwSRDvYRVTPGU5RoDE7QG7x+FC8bjs8252TN5nMB+fOpXH8YZyjYfDlVYwN/8AS4J9K22+2hX4fdWZXs59xe0cPiLiD0Q2dARyJkHwgaeoUP63UmrX8oGGDsLqggKMubbNr3bwO+qXm13qL7OHJCpBF8TMeAA9lbD1DS5TgegSon4bDO+qqSAdSfQEa9onsgd8mmsZcLliO0Y3AOsCJjfU+uo4vaRy900tOIXAAA7gDYByAPUDRsUlY61F64o0CyY7hI08wWj1VHA0J5THrpoXdZB/Pj50v5zAkACdJyiJ3MTI2j28qxhKISYG+vuBMe6KTZvQynuIPsINLF9VIITUAEEsYn7URrsdNqijb1Vgj9xYJHcxHvpLKRE8wCPI6ilXGViWLEEkmAk6b7yB/wDVMXrsxEwAo13Mc9NPwomK1WVqaygOehr3ER8zwI/3FpT67Fv8KrmCb6Vh4fGkYTFlsLhp+qtob/7uK3aMXjPcR65kVd0ckYStkTh538Lre8H8KnYbS77fhUVMMylyBPbmO7epeHsmczbyfACeXj66U64YZXZYsE1GsPcqv4Q0Uwt8H0SD5EH7qomdNBq1dqQt2hdu7UjrKazEzrK5h8pdz9OtH/cr/ru10TrK5n8pFz9Mt/uFPsuXankeiOdewCK1Wjo1xDq3k+iVMeZ+MVUbZ0FFLOMhVHd+fjUbIYpUy28O4gL2Ow4UfXZyT3LbuT99XPHsRbunSMje8R8ao/ybYItevX21FpCi/tPqfYqj+KrhxF/o3J3y7esGqraO/HNz2wTxB9e/f2k61WWxHV3lJGYtAA5EzOvhpVhvtJI9v4UA4sgWLhPoajzOnuFIWbG+m91TbGQgxExy7tK5cW1MbSY8pqw9JOKEpJOrHQfGq1ZpXs5Mskx8nxpSvSHEVqlOcl2X2MxE+Z0J07tJ1pxVkaRoTMsAAum5Hj66hBaWtYBNxNuM0KQJXLPMQZgHWDvrTQYZQs6lz7CFUe+opQA/ypy1cIGhI8o3HjuKxhdxpKj+6fPQuY91aFo5S8dkMqz/AHmDMNPJTTRvGInT8ffTuHxRQGDoYBUhSpg8w6kbTBjSfMHGHbVlluMrQCodWgggEo4iR4gjzEVFdTodpAI8pI+8H2U/c4iztmftk5c0/WA0AkRlAHJYpvE3sxWFChRAAJ+0W+sSTqx50QlarKyaygMdn4PgB83tTzt2WHgerWpt3DSwbupnhl4LhbTGAFs2ZJ0A+jUVEs9KbDHLmhvLxgD2a1XkjsTS0EmUanypob+unSuvups7miOROk16MMZJALIrRuQSdAeUkAT+NVW3wa4pLBhYMqqQCGzGQIy6jUDU7g10XA8HOKDWgoZWUhp9EAyNfHuA10nlQnjY+bXXUCGkZ7oQk3CmitpMEjloKhlcltE9ctln4Rjjcs23bRmRcw2hwIfQf3g3qiiKvQ3hlhhh7TFSJtqSG0YT3jz19YqWr10xla2K2iWprnfT4I+LEvlKWwhBR4klnHaCwRlcbVf1uVFx6FxBBI7tYoyXJCTjzVHK7FgHa7a/jI++K2bJ1AZDy/Wp8Wq53ujlv7I9lQr3Ra2fqj2VNwZz/bvyWz5OsPlwZnQsxJgg7+R7stFOIMBh3b6zCNN9TUfo1ZW3ZyIIA0EeofCt8XP0DCNBHn+dKfpHbiVJIEW2WCR3zrVc6Ug9XcjYKTVgs2iYA2+FC+kmGLW7i8ypFIUkcixuKLtJ22pKnWiLdH7nNl9aD4Vn9B3O62fLMPjSM5HCXgihxW41qYvCLn9l7Ln40sYFlH6q4PEZWpSbi0QSKQDyqddsAcro87X4GmCi/ajzVh8KAuxpjWBql2MFbZQfnNpWk9lswjUwZIjWk3sBlUt1tpo5LcBYnaFA1O9awked6bY06LLx6DeOlNsh5g+w0QG1NYz6ik9aKQr61jAWaysitVrGOs8S4t1PDrWgJuWrSCdQv0aMW84EDzqg4niTFhIBiN/Ia13bF8E67huDIUMRh7ahYGpuWEUEeMge2uTcaFq3qE7QUIixOYxGo1J75rSeyuN+pb6LvwNXu4e06o7AqBIUnbT4VJbBvOtt/wCBvwqd8m+MfD4ELeAIzM6jNldQ0EJlYa7E6faiKuvB8f1yFiuQhmGXPmMAnKxIAjMsGOW1OpLoTJnyQv26Kvh+PnD2Ai2mZirFjlBX6zQZeQTtAXmBQjAcVLM3XjPcUjtQBoRm7I0hRqI8KvWL6KYe4xcoQxMkq7rJ79DFMX+iisoVbt1YO4Ks24MSykxptUJxlLsnH6iF2VSz0ozX+q7RBzRoPR7IGXnoQR4+dErVyRP57qqXG+ETims4VutCD0iQTbbtB0BGhC840liN1NWqxgjbtKNYRUUlo37KgzO5JHrNdGJuqOmLXklK1OZ6iK9Oh6sOOM1Ubp7xpg4tW2K5RmYjTU7eoVdC1c645Z6/iIX6sZm8kHZHrIHsqeSVRBxsCYK/jcO3WWXjWcvWsBcgz20mCNPCrTf+Ve2/ZezcVmAU5WUgNMHlMSar16xe+kJZQZ7Ika68tPOgtjCE4xUb+117tDmNRxSbdDT9nR0R/lMw9osptXmYGD6I/HlTmG6QpiredUdASQA0H7jVA6WW8uLuADeD+fZRvoe/6OR3OfeAa6K2IsjbC13ByaSvDz+TUtBUmwKDK2D0wJH1TSvmnh7qLIKkKaUwEGFFY3D17hR4AcxW+oXuHspqQCsXOCWzuqn/AAiot3ovZP8AVr6hH3VZOI4zD2ADedUBmCSdSBMaTVYufKDg8xAW+RyYIIPkCwNCkK6IeI6LJOW2nbIJ9IgACdWPLUUBew9pvpGuKsxIfl3+I/CrG3SbDXeuyX2tvcFtLYdCCDsSTOUCTMzsDQzittWuXlzHKoywV10WC08pImPGuaTfL9BWOMlY/d6O3eV5iD9oBgR66jno9dB/qm/at/yq4cIwROGsk6E2reh0PoipAwJkaDcc/GujiqE9OPg4r1R7h7KypeWt0OJPij0PwfiebCYLLIC2LE5gVmLS6kEDsyh1OkCdREhuKNYNzMoyFBowhID6kgxIkR3Ea9+kHA8Zc4WwAEWbNm0CqZnaLY0kk8p2A3im+PWQ0KCHjLImQWBJYjwlgP8ACK5smT1IOMddbDCHCVsF4y4+dgHYgHSWPPTfnrzoz0b482HdnFnEX5DIJe1bQLI1YFixeVOgkAHmaE37WVmOpkgnw7Y09hqwcHsHqUJ3OZvWWYmpYlUqK5XyiSuIfKLixbZ0sYe2F1Ge5dvE8tVtokec1TekHSvF4uw36U4JCRbtgWbZzjtqShLkKRpLEHWi3TLjfzW2irGe7IAP2PRJ8ASY8ga5hjekFw6Kco0iBBgaD1xO3qrq2znjCKXRNurcAtxMoHDZG27ZYQBBgBjtSOIcexD20RsRda0rZghJaG5NJ1J7iSY5RNDcFfu3HADaiST3QJknyp27hHVmWO0VkcgRMgieVdmDIq4P43ZpRf5HUegvSc4pGt3DN22ASebodMx/vAwD5g7mrUK4x0U478xv9awzqyMjqCJgkNKk6SGRfVNdK6P9O8Ni3FtCy3T6KXFAL+CkEhj4TNTyT91obm0WPCYY3HVBux35ADUn1CoXS3oCbR+cYaS4WHVgMrwSSzNujQSNBl2mkf8Ai1sO9xVtywOXMW5A6gCNJ8+6rWOllkW1cv1nWAlQFAkDQzOwGxnnpXK8sZ2vBR8k0zhiYpb19AzXLfa7aBZaFPaEfWMAwJ1inOL9GrmHxNq4TntXHlLo2JYElGH1HBkQe6R4HOkPD8J86N/OyAnMLSQYJUgy/IbEQJHfTN/pOxUoq9gtnh+1L/aI7/GkjlUGVyQc6sqPSfF5sTdI2By+zf3mjfRJYw8nm7fAUH43gf65R2T6XMBm1B8jr5Uc6HYd7lgC2rP239EE93dXWpqSs5vxlsPWqm2VpeF6NYg7oF/aYD3TNE7PRy4N2QeUn4VnJDPNBdsHRTi0SHR8/bH8J/GlDgkfX/8Aj/Ol5IH3GPyDwacBqYeEkfWHspB4ae8ew0eSD9xj8nB+k3Gbl+/cZ2PZZgq8kAYjKBy09sUHe4TuTVx+U6woxRATIcvaMRnZdZ7joRVKqbYH2YWq7cCwgv4U37z5bVo5GM9q4QM0ADWAgknviqRNGeAY09q0xPVMyOyjZspEg8xI7u6sqb2BNro6n0cxjtZtLdnrOrDEnczqPWFy0WmCCdNRv51z270pQFjLBi2hAjswdASdJmivRXCDiF+0gu5gzMbmpzW7aFZYhts2YKu+preq7pItF1HZQc3iKynPmVv7J/iNZTe7wS5I6V0Y6v5vhA7qontFzCKq2pljpAzOBuN6M8RtrbdWRrRVkd5tapuFBUj0tAO151UrGMS3grZdS6W7ZYoDGbMtgBSeQLEAxrExQ/hHSO7kuXnUHNdACiEUWyACLY0UAFRAH3ya5k/Y/wCR3G5L+Cw4n63d1ZI9RQ/eKtmFYKiDuA0ql2yHVS7BLbKFkNLsZUkANoJyxzO9HLeONx8ttWYnYc45k7AAd+gpcMlyd+A5U6Kd8rVxvnFk8uqgea3GPxFUzheFa7cEfV1M91dJ6Q4W3iQqXZGRtCpEidD+0Dt8aCDgzWrhcIuUA9pARvpEAaL4H31aTpaFxwsj8NtG23oQJ1LH0xpJ02B18ooZ0gxZVsiC4tsSUz6sQTMkxrJ+FHruIBnXcGs469u6cuUxbhdQdCBlpIy+WdE4WkijC+aUl+CCCQQZBBggjYg8j40Uu8Ott6MA+dDMVh8hINUuznlBx2dm4Xxs43B4K68F+sxFi5/efqhB82yq3maE8RZlfTkCD/G8+qda30Vwz2uEWHUwzYrrAeYDMbM6axlUz501xA5QCTAVdSeXbYazHPTWoT/L/vA0OgddsfSsDJ1bn9mT65ihas6G6GuSVCwNBlLuFEkcon20TvY9PnT25OcdZpGghWMk+VQMD0kUBr72QyI6LkO7KFYCTEEgtI07/Voq1T/Q7lss3Q9lxNy1aNtXRWlwykoQo3M6EkgEDwrqtu5ACgAAbAAADyA0rmfQ3phhUzaOlnN2bkGLQOot3lUmAuy3RKkRmgg10jD3VuKHRldG2ZSGU+RGlUUeOjzs8nKVsdLCtUhhSZonG0LIpBFazVomiChLLSGWlE1MtW0tgPdZdRKqZ156+PhTJWx4wctI5p8onQ+9iQHsqGIIKrm7TFlCMqqYmQFOmmnKuP4nh1y2cr23QjkykHu2NeoXul2BOpZ7h8MiMFAHrZSe+BVc450dwzvdvXASGZjBJjQwTsPrVT0/B6EXqmeeRbM7c49dWPG8HuWT1SqdNzEZjzPfFdD41wuxh7ROVVJGbRRoF7ZM79lRv3kDcig/E+KLeGYHXKjMO4MoPrAJie+pZE4lsaTKFcw7CZHnRTofxl8Lird5CfSysPtW2IDKfvHcQDRG3lfMukiJBmRIke6o2G4cEupOwZTA1JAYHQeVKpFXhvoDfO/P2VlI65fD2VlNzZL00dBThL3MMEu2yJtWXhTm+iK2WDSNgQmvdJFQMGoDZdey7RC6aDwGkdwqZwfi1x7CWrSDsIlsqxC9nKznUySJcwDp2tOVJwtlg5zIRF2DqCq5rYhSwMTAmB3+dcttJ+LKLsVZ4G+Je1cBVLNpmL3TqBKgBEAPbuE7KO7WBVjv4pQpS2MiHU69q4e+4RudJyjsjuoct24oZHzZLcm2DoMk5SU2kSRruZqZg7Ba4VO30wB/ZH8q58k3N0Oo1sgnAm45MRMR6qufR7gwXDM7Ey7DKD6LKoZTmB3BzsPVPKo3CMGGso2klROnPY6+qi/HccqIAuyiB5Aafnxr0cXX6o5JvZSekHQ3DtcJtg2mY/V28ZU6aa7RyoHxzB2g126hA6x2RUUQqohzs3ixLAa97VYsTxDMfzt/9z7qrHSPDkBYMrmYif7xzRp3Vp/o6MUr0yv4Ph7Z5Jkdx1B3112NO8T4YGOaJIEBe8+NPWrmRJYgfnYUV6Po7XQzZLSsGVWuuFOcwVKTqDIAnTek2y8uMUW7+jLlrhGVwc4AuZST2AbmdU0j0QR5T4VzrpZxLr7eHuAZVdrpy5pAy3cqydiY++ut/wBJ2b1sWMUxtOwRWDH03OhA+yS0b8208JuF6GYJAo+bo5ScpufSEEmTGbQEnwoJXKzz8mZQ0+zi7qW4niCoLEC/6IJ16sgDTnUngvRPEvZg4O/cVidDbZR6MAy0bd9d4SF9EBfIAfdTk01Oqvx/RH7t3pHD8P8AJtxC24axZZB3PdtqfInNrVh6J/J9irIv3Lz3LN1mBt/NsQgmZLZ/6sgaaMNifCunTSS1MkTl9RJ+CrWsPxS0BNzC4nvFxWtP5B7Yyty1KiY2FSLPFsUB9LgHH7rEWLg/+TIfdR5jSGijRByvtAscY+1YxS+eHZh7bRem7nSXDjRroQ7RcW5bM93bQUTYeVJNwxEmDpoTQAqAj9KsMzG2l9C8GCDKgkaSw0GpFU7HY3NbVrd1kZp21TTQ5gOYI5a6UF4u961cdD1ujMC0MQQDpB7qGf0uyghhoTJlTqYiToOVTblZ6+HHjgtPs7RwbFo1u24uBj1bO2h7Kzbk6jmy+vShty+127cd4+bWCq9UFZna7l6xQ0DWM0xOp02k1zSz0vZFCqyqFBCwYgE5iO/czUf/AMWXg0pcJlsxWdHJicwnWY33rpjm1TRnh+bCfE8e2PxLIW+gQ5rzA6FQcwtKR6WoBJ5kE7KtFuPArbRRbhyitd2HVoMxGc7KJIhd9O+ovDcT6TIiolubpEDW4Yygjn9IQZ5hK1gMDcv2XusyEBwFFySXMSzGdOzI1PMnuqeSXJ0h4e33MHYZliVjlP5NSuGYZrl7PbgNaykMRIzTosd5PuFET0QPUqz3Ar3AzELLPqRlmOyNB8OVTOF4EWcqjUKZ9ZI9p8fLlQWN/JV5VVROU538K1TnV1lPwObkXHo+twKJAHW28qERGbIuWTzae/YVJw11g6qWlQ4kAymaDsPOiGD4Hkwtu8BDJatXBECewsk7mMpJ3G21GsF0VssFIzAaMIY+fjXJttoZOqYIxN27cQM+Y7oDliQ2sDv1WiPBWm9a/vXLg7tTaU0Q4/hIwzcyhVh6mHwNCeCND2n+qt9pPIKbK7n1iozj70ysHcA3wK+fm7LzW4yfc23rNQOM4otU/hdszi0Xk4upAMMD3E76qBp8ag8YvnslAIO5Ikz3eFdmB+xHPL8gDftaTt3fyqz9B+ErfDG6qOBcC9tQwyoFdhB0zFmVZ7g3fVQxuJJ1O419Qro3CcD83wlq0xyk2w90/ZVu2VHMl2cr3kJ5VeMbFetgvE9ELKGEEsxJWTmIknUsR2EGoCqBIU9xrnXSewrXrVm0e3dvSrEbKpFlCPAsLjzzAFdOx3Gctu7dtgsSertAD0nQZTB7g4IMfYuHxrnPALXX8SLCTbw1sKrHUSq9WrEjTVmd/VVEknoNutnT8DbtG4bgUdYYljqdBAidtO7vNF0u1WOEXfpY5Ex7ZHwFWIJUJKmcWdVIeL0tXpkCligRFl6SWrRpNYBstSCa0aSTWMYWpBat0g1gDV1AdwD5gH4Uw2DQ/VX+EfhUlqbasEpHSbjdm1cNtbNt40LFAQraaeUSPOhWK4zhyIGHtjvo9xzoV115rguEBjJXkDpMaTvrUbB9BrSznthjy/nSUzvWXEkqQJv42cLoFUMx9EQMqdkeeubnRPozw5jaHXZgh1RBCkzqSxiQG3jQxUTpJwC4qgWbYNsCMqmCCSSdDyO/rqb0W40Wsm1eXJct7T9ZAIUg8yoGU+rvrY472WeVSiqDnEsTCFonNooAjQclA2jag7YqDJ7xHjr+NQOMcaZmOUgsNBOgX+dQsM7EjM06j3kezzrobNFUUPPWVrL41uksJ2XgeLD4W0vV3GBs20IyCD9GFOpIEUW4FhHSyiXPSH2WB05SRz8q3wG1+i4f9xZ/5aGiioJFRa3YliMThA1t0OxVh7jXObdm583YoJh4II0JyroBsWgbV09zGp7vd+TVJ4DhyMTes3BGZUeDyOqkjuMONa58zpothZA4TiUWS4grBOdsxLESTv2deWmx0ipOL48pMKFgwdB+FV7F4G4w9MKwuslwFYkhRDkjmYI/w1nDuHhhMzvz7jB9h0oudKy2m9hcX0FxH0cKylrb+iyggkGASdJ0O8a6UY410vS4HZWIYlmWRpmC5bZMSDlMtG0kd1VS9wpx6DT4HQ/h91CL10qxDaEbg71bHna6FeKMi48YxOGa2mGtXmTJba0ri2Bb7cBiDO7aiSFEO0b0ro3wYYax1ZILAsznaSdNjrAUBR5HvqldbPl41bcNiW6m2G1bJlJ5xMCfHKAPHWrxyOViZMajVBjhV+bgbkXSPLMNffV1NUPCvGX9pfcRV1LHfv18x4d4oyODOtpj01uaZz1mekOfiPTSaaL1mesahw0hqSblaL1hTdINYXpLGiajRNNsa2xptqxhDtTRpbU3E7a+VADEstV7ppctW8OASqvcYBDsez2mPlAA/wAY76zpD05w+FBXMLt0f1aHY/32EhPLVvCuTcc4/dxd03bja6hQBCoO5Qdhr5nc601F8WN3bDuEuyeZPl8aLWGiJ79hz8zQbhsOgNpiogZl3gjl+fCiNm843JiRqO6fdRO9bKZ6vz7KytZ6ylsx6P4LhSuDwpJgGxYgcz9EmvfGtS8p8q10fxQ/o/DpGpsYftc/1Sb0+E0pWSGb2FV0KmYPjB7wQeRqjHhLJxC7btXSG6trhuP2tEVSU9rV0ALIqnYbEr864heYqFS1kzTrLEgQOYOT2x31DIlaKYyqLijcLu27Qx0iSpKltPMn105xLoriBks2iq37g6y2VeBqxf0jESAdDT2A4SRhbd+ZDveRgNQkQVG28oQfE1IXibBrD5yWtwASqjJH1dPSG+rawalG1/Rfvog3eJvbxFuw6ZjcfqgwPo3MwSDyIk8qkYThQuPcusFNsdkgjXMoUx4D76av41Vxli87Qvzm27OOQaCxEbDep3Vuj4i0OVzMV9vdI2KzV44VFRn5v+ibm9r+AZbwKLqqieXOPHXap1q1oKT1LfZIqRbQ/j3DzroigXYq+eyQdsrT5EEVvhnQvE2bFl8Li71gtbts1u59JazFQT2T6M+Rqu9J+lC2lNu0yvdbcjtKk+I0LeHKNa7BbGVVUtJCqCY3IABPrOtaZOVFLHHOKWP12Es4lftWLmRv4W+4LSl+VHDKYv2cThyN89qQPWpn3VcHAI7/AFVGfDDLB27jqPKKSyTggXhunWAueji7I8HJT/WAKJWuJWX9C9ab9m6h+40LxfRbDXP1liyf/TUH1xBqicT6H4Y8Vt4dbYVGw73GVSR2h1hBkkxooPdpRF9NM6srTtr5a1og9x9lcvxXye4dPR61fK5/Kg1vo4uoa5eV1jN9Joe5l09FuXdBG4og9JeTtEHuPspu5dA3IHmQPvrgTWVGKe01y51azrnJYwoIA7yWMRScRwxVnNJbXTeDO0nQxprWoKwX8nbsX0jw1v8AWYiyvgbqz7ASaC4z5SsCm11rh/3dtj72gVx9LIkxHu0/GiFi1CLI9O5PKMqAfFjPlQuhl9Oi4cS+V4D9Thz4Ndf/AKU/7qqPFOmuKxMh7pCfYt9hSPHLq3rJoTxN5uNG2v58qawNrO4BMaGnCoRXSERr5fGtEVoHUx+daMgLdth7gCn7Q56xJ9dK3RVK9A3C4trZlCQfcfMc6OcP4211sjKATrmB7iOX86h/0Su3fseVS8Dw/qnJI5aeVJKeikYNMCRWUnNWVhqPSnR8/oeG/cWP+UlE1Xs0L6P3P0TDACT1FjnAH0Sbnl99EAs76+A9Eern66Y5jDegSOUmeWgPt2rl2Ds3HN651Vx7QnMUgAXQpa2XnXImYvA3OXurpHEsTltXGnQI3LwIH3iqp0bWcFlH17lwnSOYQA9/o/DlUJx5SopF8VYLtcZi2mGzEoraExJYsTr4STA5TQs40tmskAC2MwManrC8z5FRQTGu4uELqd/Ig7n10Vd/0knlctT6w6OPczVOWjpoFcQuFuH2n59ifU9y2fw9dZcxLrgkdHdXUDtK2sB2Qg94Cx7BUi3gv0Io5yAO+pg5Vzq4JE+J9orWCvW+oi12whYfSbMRFwyPsEnurolJ1/l/skl8foViOP3kwa3Ll0tcuki2OyCF+00DUxr/AIlFVC5i3YZWuOw3guxHsJit43iD3iCxGggAaADfQfnYUyhrqRBsdsABl0kAiRtIkSPZNeguj/SVcbYF9QVDM6lZmCp5GBIggivP1oTXSPk74l9C1kAjq2zzOhDz7CMsRU8jVh42rOjNfjv93upHr8vDyoeMaBzpt+JhTUxAj1hPxoRxPhyPcS8ABdQZQ49LLr2T3jU1q9xiNqiXeMiiAmAhxDDWhPFeBSMyQHWYnYg7ofA6a7gwRWYjiQ3B2pgceYHtD7tP50QlGwWFL8Ru5lIKG4csglSpVdcuhgnlpNEMbw1G9MT46zTfRviIGPxVwx2ut994H/pqx4jH2X9NFPiND7qwxT24Gg2n2zTV6yMyoJhE7jqZLN99We9hMM+zMvnr7xrUHF8KdVJsXA5OhWZJWNoPf4VqGiyp8RtppG8GYPOTv6qj4RiGkcgfZBqdiOEXzqbNwRzKkedQXBUHlyrBlV6GbSEkAbnQeewopxhsirbHIajfbx56zTfAbM3c32QWHn6I95n1UrimEYnrBDIdARrEcm7jSt3KjLUWyZ0fUG2wnXNtOoED3TRAjIyyZnb1QefLWqnbvFCCpg94q0YRSShIMlZPOD2aWaXY+OTK71larK1RH5HpTo836Hhv3Fj/AJSVLa4KHdHAThcOBP6izy/3SVJxII5HxMfypzjBnH7zGxdVRLFYAHPUVXeG4s27VtcrAqsEaekSWJ08TRzEEyZBjyqBdsEnQH2GaTjuxuWqKicQlrFubgENmXXYEsrCfDQ6+NFMRw9T9Ip1AIyjaCNIHxof0p4Q57arIOh5ageOmv405YlHSzqYREGUaG4AiQCeRJOu1c2SO1R1RnqwavDm6jEIWP0jEjN9WVIjy0HsqDwLAG11isQQxQ6TyzAiDyhqsGNd1BDpI01EwSfEaGhty6kSAVG5JbT7oo8pU0xopN2ip3eDuCdok8+U6U7h+Bu38vxqxuUXkzkiYGu+o19lbwWLZxLWmTUwPx8fCqrJN6QsoQjtkHC8DA9L2D4mrRwa2tkHKRLRPkNvM6mmL6DKrBSIMHTv0pUnKNPyKCvlsWUk466CbcR8aZucQAoW1xhypFxid6sQol3ccTUZsUaYYfmKStrvBpjUKN0nfTw7v50nMfGtmdd6RlIO1YwB6Pibl0/nViaLOpoV0XWRcP7P/UaNm0e4mijERvOktqYk/n41JZPCtfN9NjO+1YKGmvuugZo86DcYPZJO8iDRs2jzBpm9ggwhlkeNYJCwdvJZBG7AewfzJ9lQ0LWO0hJk6qdiIO/fRO9g2CqF2AiKH4zDOwgiNe6ppeQv4oewVq1dOdFyON0Pok96+PhRPBKZObeY37qHYVIUKFgDfzolauHKCZ58vGPXST0ikOyqxWUmspgWgmuyfsj7qxqyspznG2rVZWUDDeK9A+fwpLb+ysrKVlY9GH0BTN30fZWVlZjxMHLyFKbn51lZWRpdChWGsrKPyJ/5E1larKIDdJrKymQGZWx+ffWVlYA1Y2NOisrKKMJNKrVZWCaNZWVlYxo7VqsrKUJgpfKsrKDCiJWVlZWMf//Z"/>
          <p:cNvSpPr>
            <a:spLocks noChangeAspect="1" noChangeArrowheads="1"/>
          </p:cNvSpPr>
          <p:nvPr/>
        </p:nvSpPr>
        <p:spPr bwMode="auto">
          <a:xfrm>
            <a:off x="63500" y="-782638"/>
            <a:ext cx="1609725"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198" name="AutoShape 6" descr="data:image/jpg;base64,/9j/4AAQSkZJRgABAQAAAQABAAD/2wCEAAkGBhQSERUUExQVFRUWGBcYGBcXFRoaGBgWGhgXFxoYGBwYHCYeGBkjGhcZHy8gJCcpLCwsFx4xNTAqNSYrLCkBCQoKDgwOGg8PGi0kHCQsLCksKiwsLCksLC0sLCwsLCksKSwsKSwpLCkpLCwsLCksKSwsLCwpLCksLCwsLCwsKf/AABEIAOEA4QMBIgACEQEDEQH/xAAcAAABBAMBAAAAAAAAAAAAAAAFAgMEBgABBwj/xABNEAACAQIEAgYFCAYHBgYDAAABAhEAAwQSITEFQQYTIlFhcTKBkaHBBxQjQlKx0fAkM3JzkuEVQ1NigpOyNGOjs8LSFlSDlKLxZHTT/8QAGQEAAwEBAQAAAAAAAAAAAAAAAQIDAAQF/8QAKREAAgICAgEDBAIDAQAAAAAAAAECEQMhEjFREyJBBBQyYXGhgrHwQv/aAAwDAQACEQMRAD8AUvBLP9H2W6mzmK2pbqkkzZXcxO+tMLwuz82nqbM9WTPVJM5Tzy0Usf7DaHcmH/5SVEs/7Kf2GHsBq9HHbBWF4bZJM2rX6u0f1SbwJ5c6K8I4RYO9mydTvaQ/etQ8Fy8bNv3aUX4NufM0GjqwvZOxHR7DkADD4cH0j9CkmGRQPR2l9fKjPEuE4SxYe781wxKr2QbFoZmMBVPYnU/caj4BC9xyfRGVFjeElrhP+MhR+7qq8S4tfvvlu9koxVbQ2Ujs+bMdO0e/SBpU8s+CHzZPTj+2WhTgicHGDwgXETnmxaJSITTsx+sI1PKrIOimD/8AKYb/ANva/wC2ufrgrD5bVi2/XlrYLNoGZrf0i96hXEknxjQa3fonxu5eVkuKc1qAX5MZIg9ziNfbptSxlumJjy3KmSx0Twf/AJTDf+3tf9tc8+UHglhMbZVLFlFNuYWygEzc3AXXb3V1kVzL5Sm/TrP7r/8ArTy6Dn1ErQ4ZZj9VZ/yk/Cm24fa/srP+Un/bTytoaQiUhxJjH9G2f7K1/lJ+FL/o2z/ZWv8AKT8KcOlWXg/RLNbFy+zJOqooAaOTMTMT9mJiCYmKah1b6Knd4Pa0+hQTt9CuvlpSW4Jb/srUczkt5faNKtPG+A9WM1q4zBjqrESZ7iN57qrxUjeJHKRPd5Dy3rVQzTXZDfhNoCTbtTpoEQnz0FMPw61/ZWx/gX8Km3SAJzKfAH+Xh76i3LtKwkZsBa/s7f8AAv4UteE2yufq7cBgvoLMxP2dq0T/ACqan+zHn9KP9BrA2QGwNv8Asrf+Wv4UluHW4nqkiYnq1iQASBpvBHtFOh4B/OlbGNaMs9nuIBA8QDsdaKMRm4ckZurSAYnIsSZ028DTZwSHa0k+CL5zt3CpGJuSSdSNQskSAOWmg35Cm0vlTI0I2I/Pq9dENkZsGh/q017kX8KbbC2x/Vp/Av4VLfE6yFVSIMgajxEmAaju/M6/HxrBGnwSaTbUSJHYGokju7wRWfMkBE21ggEdgainbeKjTSN4IDAeIBB1rdy8WMkk/h3AbD1RWCU31VutVlAc77H6FbH+5wx/4Fs0Lwv6i4O7rPjRQr+i2/8A9bCn/gW/woVg/wBXdHi33VZM5emROHnRP3I9xNE+GXYY+YP59lCOGHs2v2GHsJojgPSrF8T9xb+FXBppyHvkn8+NVHjL9XjbjJurJcHMFoEn+JIjvDUabibWEzraa6RAyrvvuYB0HlVQtOc+pJIUA/tSxP8A8mNRzvSQfqZ+2g9e4wWvi+FVHGRoBJXMmk66wQBpV36E2wcNnBYs7sXLGZcaEjuB39dc4t/f8TXT+hyxg7ekTnPmC7QalibbI/TSbm7DMVy/5TT+m2f3Xxu11DNXLflPb9Os/uvjdrofR1fUfgAre004DpTFttIp240ez8j2UpyJaElBrzn86UbTjRS2WdywIAyQN41cHcCdNaF4Dh1zENltIXYCTGgA7yToBRfE9Db64ftlFJYKAO0TJ1HIfwyd+6hJP4Or6eKt2tDWOxWe0onUAv5DKSJ8TGnr7qrOKxWZi3eZ7t4q3XujDupynKuUqO4/af1gAAnkWgbGgPFOhWLtKWCrcUakow2Ak6GDHtp2mHJjlVpAK9fpu3fAYFhmAnsyROneNd6jPdzCeUx6+7z/ABFaN0aADbTnqZ3M+z1eukZGgkMdb/sB/mPW73EFKFEt5ZIYkuW1GmmlQLw1EfZU+sgE++a2jVgULLTpWtOZj1T8a1mplrvsomHLlwQAJ3mTHgNhWrQBO8d2jGT/AIQaZzVotWDQ84AntTpGgbv8QBpFR2rRNZBJ75rBNWrLHXKSPAHl5CnHtkBQRB1305iN6YDeftNYTrWMVWt1qsoDnoB/9msjvwmGP/BQfCg2BP60eX+mrJdw04PCN/8AiWR7LVv8arOA9Nx4LVV0cr7ZB4Wezb/9Qe8UQwJ7VDuGHRfB7g/0mp+E9OiVx/ki0YLUaePPny28aplvAulzqyCXJUQPrFoK5fAzI8DrFXDAGpeD4Igui6HvZhIE3MwAJkgZ1OWSSdIOp1oZMfMtlxeokVzFcIu2ADdQqCTBkESP2SauHQ7iRbNaVSLaKCCSSZLc9YWYY5V0EEa7nWO4XdvIbZvrkJGjWgToZmQRBnn599SeBcJOHUr1meTJ7Crrpqd2PcNdBSxwuMtdE4YXCdroPZq5b8pzfp1n9yP9V2uk9ZXL/lMufp1r9yv+q9TTVIrn/ACpJMAEmpN3CEBiTsKGYfEEGQSD51asBhDiFtgxBzhj3gGD64NTqyeGKkmixdBMJ1WHDkdrEMSP2EBCe3tt/iqxtw9M5dhmbXVtYXUkDkBBoe3ELYuYe2pGjqFUDYBLnugD2VNxd7sv4I59xqvR3wjwSRDvYRVTPGU5RoDE7QG7x+FC8bjs8252TN5nMB+fOpXH8YZyjYfDlVYwN/8AS4J9K22+2hX4fdWZXs59xe0cPiLiD0Q2dARyJkHwgaeoUP63UmrX8oGGDsLqggKMubbNr3bwO+qXm13qL7OHJCpBF8TMeAA9lbD1DS5TgegSon4bDO+qqSAdSfQEa9onsgd8mmsZcLliO0Y3AOsCJjfU+uo4vaRy900tOIXAAA7gDYByAPUDRsUlY61F64o0CyY7hI08wWj1VHA0J5THrpoXdZB/Pj50v5zAkACdJyiJ3MTI2j28qxhKISYG+vuBMe6KTZvQynuIPsINLF9VIITUAEEsYn7URrsdNqijb1Vgj9xYJHcxHvpLKRE8wCPI6ilXGViWLEEkmAk6b7yB/wDVMXrsxEwAo13Mc9NPwomK1WVqaygOehr3ER8zwI/3FpT67Fv8KrmCb6Vh4fGkYTFlsLhp+qtob/7uK3aMXjPcR65kVd0ckYStkTh538Lre8H8KnYbS77fhUVMMylyBPbmO7epeHsmczbyfACeXj66U64YZXZYsE1GsPcqv4Q0Uwt8H0SD5EH7qomdNBq1dqQt2hdu7UjrKazEzrK5h8pdz9OtH/cr/ru10TrK5n8pFz9Mt/uFPsuXankeiOdewCK1Wjo1xDq3k+iVMeZ+MVUbZ0FFLOMhVHd+fjUbIYpUy28O4gL2Ow4UfXZyT3LbuT99XPHsRbunSMje8R8ao/ybYItevX21FpCi/tPqfYqj+KrhxF/o3J3y7esGqraO/HNz2wTxB9e/f2k61WWxHV3lJGYtAA5EzOvhpVhvtJI9v4UA4sgWLhPoajzOnuFIWbG+m91TbGQgxExy7tK5cW1MbSY8pqw9JOKEpJOrHQfGq1ZpXs5Mskx8nxpSvSHEVqlOcl2X2MxE+Z0J07tJ1pxVkaRoTMsAAum5Hj66hBaWtYBNxNuM0KQJXLPMQZgHWDvrTQYZQs6lz7CFUe+opQA/ypy1cIGhI8o3HjuKxhdxpKj+6fPQuY91aFo5S8dkMqz/AHmDMNPJTTRvGInT8ffTuHxRQGDoYBUhSpg8w6kbTBjSfMHGHbVlluMrQCodWgggEo4iR4gjzEVFdTodpAI8pI+8H2U/c4iztmftk5c0/WA0AkRlAHJYpvE3sxWFChRAAJ+0W+sSTqx50QlarKyaygMdn4PgB83tTzt2WHgerWpt3DSwbupnhl4LhbTGAFs2ZJ0A+jUVEs9KbDHLmhvLxgD2a1XkjsTS0EmUanypob+unSuvups7miOROk16MMZJALIrRuQSdAeUkAT+NVW3wa4pLBhYMqqQCGzGQIy6jUDU7g10XA8HOKDWgoZWUhp9EAyNfHuA10nlQnjY+bXXUCGkZ7oQk3CmitpMEjloKhlcltE9ctln4Rjjcs23bRmRcw2hwIfQf3g3qiiKvQ3hlhhh7TFSJtqSG0YT3jz19YqWr10xla2K2iWprnfT4I+LEvlKWwhBR4klnHaCwRlcbVf1uVFx6FxBBI7tYoyXJCTjzVHK7FgHa7a/jI++K2bJ1AZDy/Wp8Wq53ujlv7I9lQr3Ra2fqj2VNwZz/bvyWz5OsPlwZnQsxJgg7+R7stFOIMBh3b6zCNN9TUfo1ZW3ZyIIA0EeofCt8XP0DCNBHn+dKfpHbiVJIEW2WCR3zrVc6Ug9XcjYKTVgs2iYA2+FC+kmGLW7i8ypFIUkcixuKLtJ22pKnWiLdH7nNl9aD4Vn9B3O62fLMPjSM5HCXgihxW41qYvCLn9l7Ln40sYFlH6q4PEZWpSbi0QSKQDyqddsAcro87X4GmCi/ajzVh8KAuxpjWBql2MFbZQfnNpWk9lswjUwZIjWk3sBlUt1tpo5LcBYnaFA1O9awked6bY06LLx6DeOlNsh5g+w0QG1NYz6ik9aKQr61jAWaysitVrGOs8S4t1PDrWgJuWrSCdQv0aMW84EDzqg4niTFhIBiN/Ia13bF8E67huDIUMRh7ahYGpuWEUEeMge2uTcaFq3qE7QUIixOYxGo1J75rSeyuN+pb6LvwNXu4e06o7AqBIUnbT4VJbBvOtt/wCBvwqd8m+MfD4ELeAIzM6jNldQ0EJlYa7E6faiKuvB8f1yFiuQhmGXPmMAnKxIAjMsGOW1OpLoTJnyQv26Kvh+PnD2Ai2mZirFjlBX6zQZeQTtAXmBQjAcVLM3XjPcUjtQBoRm7I0hRqI8KvWL6KYe4xcoQxMkq7rJ79DFMX+iisoVbt1YO4Ks24MSykxptUJxlLsnH6iF2VSz0ozX+q7RBzRoPR7IGXnoQR4+dErVyRP57qqXG+ETims4VutCD0iQTbbtB0BGhC840liN1NWqxgjbtKNYRUUlo37KgzO5JHrNdGJuqOmLXklK1OZ6iK9Oh6sOOM1Ubp7xpg4tW2K5RmYjTU7eoVdC1c645Z6/iIX6sZm8kHZHrIHsqeSVRBxsCYK/jcO3WWXjWcvWsBcgz20mCNPCrTf+Ve2/ZezcVmAU5WUgNMHlMSar16xe+kJZQZ7Ika68tPOgtjCE4xUb+117tDmNRxSbdDT9nR0R/lMw9osptXmYGD6I/HlTmG6QpiredUdASQA0H7jVA6WW8uLuADeD+fZRvoe/6OR3OfeAa6K2IsjbC13ByaSvDz+TUtBUmwKDK2D0wJH1TSvmnh7qLIKkKaUwEGFFY3D17hR4AcxW+oXuHspqQCsXOCWzuqn/AAiot3ovZP8AVr6hH3VZOI4zD2ADedUBmCSdSBMaTVYufKDg8xAW+RyYIIPkCwNCkK6IeI6LJOW2nbIJ9IgACdWPLUUBew9pvpGuKsxIfl3+I/CrG3SbDXeuyX2tvcFtLYdCCDsSTOUCTMzsDQzittWuXlzHKoywV10WC08pImPGuaTfL9BWOMlY/d6O3eV5iD9oBgR66jno9dB/qm/at/yq4cIwROGsk6E2reh0PoipAwJkaDcc/GujiqE9OPg4r1R7h7KypeWt0OJPij0PwfiebCYLLIC2LE5gVmLS6kEDsyh1OkCdREhuKNYNzMoyFBowhID6kgxIkR3Ea9+kHA8Zc4WwAEWbNm0CqZnaLY0kk8p2A3im+PWQ0KCHjLImQWBJYjwlgP8ACK5smT1IOMddbDCHCVsF4y4+dgHYgHSWPPTfnrzoz0b482HdnFnEX5DIJe1bQLI1YFixeVOgkAHmaE37WVmOpkgnw7Y09hqwcHsHqUJ3OZvWWYmpYlUqK5XyiSuIfKLixbZ0sYe2F1Ge5dvE8tVtokec1TekHSvF4uw36U4JCRbtgWbZzjtqShLkKRpLEHWi3TLjfzW2irGe7IAP2PRJ8ASY8ga5hjekFw6Kco0iBBgaD1xO3qrq2znjCKXRNurcAtxMoHDZG27ZYQBBgBjtSOIcexD20RsRda0rZghJaG5NJ1J7iSY5RNDcFfu3HADaiST3QJknyp27hHVmWO0VkcgRMgieVdmDIq4P43ZpRf5HUegvSc4pGt3DN22ASebodMx/vAwD5g7mrUK4x0U478xv9awzqyMjqCJgkNKk6SGRfVNdK6P9O8Ni3FtCy3T6KXFAL+CkEhj4TNTyT91obm0WPCYY3HVBux35ADUn1CoXS3oCbR+cYaS4WHVgMrwSSzNujQSNBl2mkf8Ai1sO9xVtywOXMW5A6gCNJ8+6rWOllkW1cv1nWAlQFAkDQzOwGxnnpXK8sZ2vBR8k0zhiYpb19AzXLfa7aBZaFPaEfWMAwJ1inOL9GrmHxNq4TntXHlLo2JYElGH1HBkQe6R4HOkPD8J86N/OyAnMLSQYJUgy/IbEQJHfTN/pOxUoq9gtnh+1L/aI7/GkjlUGVyQc6sqPSfF5sTdI2By+zf3mjfRJYw8nm7fAUH43gf65R2T6XMBm1B8jr5Uc6HYd7lgC2rP239EE93dXWpqSs5vxlsPWqm2VpeF6NYg7oF/aYD3TNE7PRy4N2QeUn4VnJDPNBdsHRTi0SHR8/bH8J/GlDgkfX/8Aj/Ol5IH3GPyDwacBqYeEkfWHspB4ae8ew0eSD9xj8nB+k3Gbl+/cZ2PZZgq8kAYjKBy09sUHe4TuTVx+U6woxRATIcvaMRnZdZ7joRVKqbYH2YWq7cCwgv4U37z5bVo5GM9q4QM0ADWAgknviqRNGeAY09q0xPVMyOyjZspEg8xI7u6sqb2BNro6n0cxjtZtLdnrOrDEnczqPWFy0WmCCdNRv51z270pQFjLBi2hAjswdASdJmivRXCDiF+0gu5gzMbmpzW7aFZYhts2YKu+preq7pItF1HZQc3iKynPmVv7J/iNZTe7wS5I6V0Y6v5vhA7qontFzCKq2pljpAzOBuN6M8RtrbdWRrRVkd5tapuFBUj0tAO151UrGMS3grZdS6W7ZYoDGbMtgBSeQLEAxrExQ/hHSO7kuXnUHNdACiEUWyACLY0UAFRAH3ya5k/Y/wCR3G5L+Cw4n63d1ZI9RQ/eKtmFYKiDuA0ql2yHVS7BLbKFkNLsZUkANoJyxzO9HLeONx8ttWYnYc45k7AAd+gpcMlyd+A5U6Kd8rVxvnFk8uqgea3GPxFUzheFa7cEfV1M91dJ6Q4W3iQqXZGRtCpEidD+0Dt8aCDgzWrhcIuUA9pARvpEAaL4H31aTpaFxwsj8NtG23oQJ1LH0xpJ02B18ooZ0gxZVsiC4tsSUz6sQTMkxrJ+FHruIBnXcGs469u6cuUxbhdQdCBlpIy+WdE4WkijC+aUl+CCCQQZBBggjYg8j40Uu8Ott6MA+dDMVh8hINUuznlBx2dm4Xxs43B4K68F+sxFi5/efqhB82yq3maE8RZlfTkCD/G8+qda30Vwz2uEWHUwzYrrAeYDMbM6axlUz501xA5QCTAVdSeXbYazHPTWoT/L/vA0OgddsfSsDJ1bn9mT65ihas6G6GuSVCwNBlLuFEkcon20TvY9PnT25OcdZpGghWMk+VQMD0kUBr72QyI6LkO7KFYCTEEgtI07/Voq1T/Q7lss3Q9lxNy1aNtXRWlwykoQo3M6EkgEDwrqtu5ACgAAbAAADyA0rmfQ3phhUzaOlnN2bkGLQOot3lUmAuy3RKkRmgg10jD3VuKHRldG2ZSGU+RGlUUeOjzs8nKVsdLCtUhhSZonG0LIpBFazVomiChLLSGWlE1MtW0tgPdZdRKqZ156+PhTJWx4wctI5p8onQ+9iQHsqGIIKrm7TFlCMqqYmQFOmmnKuP4nh1y2cr23QjkykHu2NeoXul2BOpZ7h8MiMFAHrZSe+BVc450dwzvdvXASGZjBJjQwTsPrVT0/B6EXqmeeRbM7c49dWPG8HuWT1SqdNzEZjzPfFdD41wuxh7ROVVJGbRRoF7ZM79lRv3kDcig/E+KLeGYHXKjMO4MoPrAJie+pZE4lsaTKFcw7CZHnRTofxl8Lird5CfSysPtW2IDKfvHcQDRG3lfMukiJBmRIke6o2G4cEupOwZTA1JAYHQeVKpFXhvoDfO/P2VlI65fD2VlNzZL00dBThL3MMEu2yJtWXhTm+iK2WDSNgQmvdJFQMGoDZdey7RC6aDwGkdwqZwfi1x7CWrSDsIlsqxC9nKznUySJcwDp2tOVJwtlg5zIRF2DqCq5rYhSwMTAmB3+dcttJ+LKLsVZ4G+Je1cBVLNpmL3TqBKgBEAPbuE7KO7WBVjv4pQpS2MiHU69q4e+4RudJyjsjuoct24oZHzZLcm2DoMk5SU2kSRruZqZg7Ba4VO30wB/ZH8q58k3N0Oo1sgnAm45MRMR6qufR7gwXDM7Ey7DKD6LKoZTmB3BzsPVPKo3CMGGso2klROnPY6+qi/HccqIAuyiB5Aafnxr0cXX6o5JvZSekHQ3DtcJtg2mY/V28ZU6aa7RyoHxzB2g126hA6x2RUUQqohzs3ixLAa97VYsTxDMfzt/9z7qrHSPDkBYMrmYif7xzRp3Vp/o6MUr0yv4Ph7Z5Jkdx1B3112NO8T4YGOaJIEBe8+NPWrmRJYgfnYUV6Po7XQzZLSsGVWuuFOcwVKTqDIAnTek2y8uMUW7+jLlrhGVwc4AuZST2AbmdU0j0QR5T4VzrpZxLr7eHuAZVdrpy5pAy3cqydiY++ut/wBJ2b1sWMUxtOwRWDH03OhA+yS0b8208JuF6GYJAo+bo5ScpufSEEmTGbQEnwoJXKzz8mZQ0+zi7qW4niCoLEC/6IJ16sgDTnUngvRPEvZg4O/cVidDbZR6MAy0bd9d4SF9EBfIAfdTk01Oqvx/RH7t3pHD8P8AJtxC24axZZB3PdtqfInNrVh6J/J9irIv3Lz3LN1mBt/NsQgmZLZ/6sgaaMNifCunTSS1MkTl9RJ+CrWsPxS0BNzC4nvFxWtP5B7Yyty1KiY2FSLPFsUB9LgHH7rEWLg/+TIfdR5jSGijRByvtAscY+1YxS+eHZh7bRem7nSXDjRroQ7RcW5bM93bQUTYeVJNwxEmDpoTQAqAj9KsMzG2l9C8GCDKgkaSw0GpFU7HY3NbVrd1kZp21TTQ5gOYI5a6UF4u961cdD1ujMC0MQQDpB7qGf0uyghhoTJlTqYiToOVTblZ6+HHjgtPs7RwbFo1u24uBj1bO2h7Kzbk6jmy+vShty+127cd4+bWCq9UFZna7l6xQ0DWM0xOp02k1zSz0vZFCqyqFBCwYgE5iO/czUf/AMWXg0pcJlsxWdHJicwnWY33rpjm1TRnh+bCfE8e2PxLIW+gQ5rzA6FQcwtKR6WoBJ5kE7KtFuPArbRRbhyitd2HVoMxGc7KJIhd9O+ovDcT6TIiolubpEDW4Yygjn9IQZ5hK1gMDcv2XusyEBwFFySXMSzGdOzI1PMnuqeSXJ0h4e33MHYZliVjlP5NSuGYZrl7PbgNaykMRIzTosd5PuFET0QPUqz3Ar3AzELLPqRlmOyNB8OVTOF4EWcqjUKZ9ZI9p8fLlQWN/JV5VVROU538K1TnV1lPwObkXHo+twKJAHW28qERGbIuWTzae/YVJw11g6qWlQ4kAymaDsPOiGD4Hkwtu8BDJatXBECewsk7mMpJ3G21GsF0VssFIzAaMIY+fjXJttoZOqYIxN27cQM+Y7oDliQ2sDv1WiPBWm9a/vXLg7tTaU0Q4/hIwzcyhVh6mHwNCeCND2n+qt9pPIKbK7n1iozj70ysHcA3wK+fm7LzW4yfc23rNQOM4otU/hdszi0Xk4upAMMD3E76qBp8ag8YvnslAIO5Ikz3eFdmB+xHPL8gDftaTt3fyqz9B+ErfDG6qOBcC9tQwyoFdhB0zFmVZ7g3fVQxuJJ1O419Qro3CcD83wlq0xyk2w90/ZVu2VHMl2cr3kJ5VeMbFetgvE9ELKGEEsxJWTmIknUsR2EGoCqBIU9xrnXSewrXrVm0e3dvSrEbKpFlCPAsLjzzAFdOx3Gctu7dtgsSertAD0nQZTB7g4IMfYuHxrnPALXX8SLCTbw1sKrHUSq9WrEjTVmd/VVEknoNutnT8DbtG4bgUdYYljqdBAidtO7vNF0u1WOEXfpY5Ex7ZHwFWIJUJKmcWdVIeL0tXpkCligRFl6SWrRpNYBstSCa0aSTWMYWpBat0g1gDV1AdwD5gH4Uw2DQ/VX+EfhUlqbasEpHSbjdm1cNtbNt40LFAQraaeUSPOhWK4zhyIGHtjvo9xzoV115rguEBjJXkDpMaTvrUbB9BrSznthjy/nSUzvWXEkqQJv42cLoFUMx9EQMqdkeeubnRPozw5jaHXZgh1RBCkzqSxiQG3jQxUTpJwC4qgWbYNsCMqmCCSSdDyO/rqb0W40Wsm1eXJct7T9ZAIUg8yoGU+rvrY472WeVSiqDnEsTCFonNooAjQclA2jag7YqDJ7xHjr+NQOMcaZmOUgsNBOgX+dQsM7EjM06j3kezzrobNFUUPPWVrL41uksJ2XgeLD4W0vV3GBs20IyCD9GFOpIEUW4FhHSyiXPSH2WB05SRz8q3wG1+i4f9xZ/5aGiioJFRa3YliMThA1t0OxVh7jXObdm583YoJh4II0JyroBsWgbV09zGp7vd+TVJ4DhyMTes3BGZUeDyOqkjuMONa58zpothZA4TiUWS4grBOdsxLESTv2deWmx0ipOL48pMKFgwdB+FV7F4G4w9MKwuslwFYkhRDkjmYI/w1nDuHhhMzvz7jB9h0oudKy2m9hcX0FxH0cKylrb+iyggkGASdJ0O8a6UY410vS4HZWIYlmWRpmC5bZMSDlMtG0kd1VS9wpx6DT4HQ/h91CL10qxDaEbg71bHna6FeKMi48YxOGa2mGtXmTJba0ri2Bb7cBiDO7aiSFEO0b0ro3wYYax1ZILAsznaSdNjrAUBR5HvqldbPl41bcNiW6m2G1bJlJ5xMCfHKAPHWrxyOViZMajVBjhV+bgbkXSPLMNffV1NUPCvGX9pfcRV1LHfv18x4d4oyODOtpj01uaZz1mekOfiPTSaaL1mesahw0hqSblaL1hTdINYXpLGiajRNNsa2xptqxhDtTRpbU3E7a+VADEstV7ppctW8OASqvcYBDsez2mPlAA/wAY76zpD05w+FBXMLt0f1aHY/32EhPLVvCuTcc4/dxd03bja6hQBCoO5Qdhr5nc601F8WN3bDuEuyeZPl8aLWGiJ79hz8zQbhsOgNpiogZl3gjl+fCiNm843JiRqO6fdRO9bKZ6vz7KytZ6ylsx6P4LhSuDwpJgGxYgcz9EmvfGtS8p8q10fxQ/o/DpGpsYftc/1Sb0+E0pWSGb2FV0KmYPjB7wQeRqjHhLJxC7btXSG6trhuP2tEVSU9rV0ALIqnYbEr864heYqFS1kzTrLEgQOYOT2x31DIlaKYyqLijcLu27Qx0iSpKltPMn105xLoriBks2iq37g6y2VeBqxf0jESAdDT2A4SRhbd+ZDveRgNQkQVG28oQfE1IXibBrD5yWtwASqjJH1dPSG+rawalG1/Rfvog3eJvbxFuw6ZjcfqgwPo3MwSDyIk8qkYThQuPcusFNsdkgjXMoUx4D76av41Vxli87Qvzm27OOQaCxEbDep3Vuj4i0OVzMV9vdI2KzV44VFRn5v+ibm9r+AZbwKLqqieXOPHXap1q1oKT1LfZIqRbQ/j3DzroigXYq+eyQdsrT5EEVvhnQvE2bFl8Li71gtbts1u59JazFQT2T6M+Rqu9J+lC2lNu0yvdbcjtKk+I0LeHKNa7BbGVVUtJCqCY3IABPrOtaZOVFLHHOKWP12Es4lftWLmRv4W+4LSl+VHDKYv2cThyN89qQPWpn3VcHAI7/AFVGfDDLB27jqPKKSyTggXhunWAueji7I8HJT/WAKJWuJWX9C9ab9m6h+40LxfRbDXP1liyf/TUH1xBqicT6H4Y8Vt4dbYVGw73GVSR2h1hBkkxooPdpRF9NM6srTtr5a1og9x9lcvxXye4dPR61fK5/Kg1vo4uoa5eV1jN9Joe5l09FuXdBG4og9JeTtEHuPspu5dA3IHmQPvrgTWVGKe01y51azrnJYwoIA7yWMRScRwxVnNJbXTeDO0nQxprWoKwX8nbsX0jw1v8AWYiyvgbqz7ASaC4z5SsCm11rh/3dtj72gVx9LIkxHu0/GiFi1CLI9O5PKMqAfFjPlQuhl9Oi4cS+V4D9Thz4Ndf/AKU/7qqPFOmuKxMh7pCfYt9hSPHLq3rJoTxN5uNG2v58qawNrO4BMaGnCoRXSERr5fGtEVoHUx+daMgLdth7gCn7Q56xJ9dK3RVK9A3C4trZlCQfcfMc6OcP4211sjKATrmB7iOX86h/0Su3fseVS8Dw/qnJI5aeVJKeikYNMCRWUnNWVhqPSnR8/oeG/cWP+UlE1Xs0L6P3P0TDACT1FjnAH0Sbnl99EAs76+A9Eern66Y5jDegSOUmeWgPt2rl2Ds3HN651Vx7QnMUgAXQpa2XnXImYvA3OXurpHEsTltXGnQI3LwIH3iqp0bWcFlH17lwnSOYQA9/o/DlUJx5SopF8VYLtcZi2mGzEoraExJYsTr4STA5TQs40tmskAC2MwManrC8z5FRQTGu4uELqd/Ig7n10Vd/0knlctT6w6OPczVOWjpoFcQuFuH2n59ifU9y2fw9dZcxLrgkdHdXUDtK2sB2Qg94Cx7BUi3gv0Io5yAO+pg5Vzq4JE+J9orWCvW+oi12whYfSbMRFwyPsEnurolJ1/l/skl8foViOP3kwa3Ll0tcuki2OyCF+00DUxr/AIlFVC5i3YZWuOw3guxHsJit43iD3iCxGggAaADfQfnYUyhrqRBsdsABl0kAiRtIkSPZNeguj/SVcbYF9QVDM6lZmCp5GBIggivP1oTXSPk74l9C1kAjq2zzOhDz7CMsRU8jVh42rOjNfjv93upHr8vDyoeMaBzpt+JhTUxAj1hPxoRxPhyPcS8ABdQZQ49LLr2T3jU1q9xiNqiXeMiiAmAhxDDWhPFeBSMyQHWYnYg7ofA6a7gwRWYjiQ3B2pgceYHtD7tP50QlGwWFL8Ru5lIKG4csglSpVdcuhgnlpNEMbw1G9MT46zTfRviIGPxVwx2ut994H/pqx4jH2X9NFPiND7qwxT24Gg2n2zTV6yMyoJhE7jqZLN99We9hMM+zMvnr7xrUHF8KdVJsXA5OhWZJWNoPf4VqGiyp8RtppG8GYPOTv6qj4RiGkcgfZBqdiOEXzqbNwRzKkedQXBUHlyrBlV6GbSEkAbnQeewopxhsirbHIajfbx56zTfAbM3c32QWHn6I95n1UrimEYnrBDIdARrEcm7jSt3KjLUWyZ0fUG2wnXNtOoED3TRAjIyyZnb1QefLWqnbvFCCpg94q0YRSShIMlZPOD2aWaXY+OTK71larK1RH5HpTo836Hhv3Fj/AJSVLa4KHdHAThcOBP6izy/3SVJxII5HxMfypzjBnH7zGxdVRLFYAHPUVXeG4s27VtcrAqsEaekSWJ08TRzEEyZBjyqBdsEnQH2GaTjuxuWqKicQlrFubgENmXXYEsrCfDQ6+NFMRw9T9Ip1AIyjaCNIHxof0p4Q57arIOh5ageOmv405YlHSzqYREGUaG4AiQCeRJOu1c2SO1R1RnqwavDm6jEIWP0jEjN9WVIjy0HsqDwLAG11isQQxQ6TyzAiDyhqsGNd1BDpI01EwSfEaGhty6kSAVG5JbT7oo8pU0xopN2ip3eDuCdok8+U6U7h+Bu38vxqxuUXkzkiYGu+o19lbwWLZxLWmTUwPx8fCqrJN6QsoQjtkHC8DA9L2D4mrRwa2tkHKRLRPkNvM6mmL6DKrBSIMHTv0pUnKNPyKCvlsWUk466CbcR8aZucQAoW1xhypFxid6sQol3ccTUZsUaYYfmKStrvBpjUKN0nfTw7v50nMfGtmdd6RlIO1YwB6Pibl0/nViaLOpoV0XWRcP7P/UaNm0e4mijERvOktqYk/n41JZPCtfN9NjO+1YKGmvuugZo86DcYPZJO8iDRs2jzBpm9ggwhlkeNYJCwdvJZBG7AewfzJ9lQ0LWO0hJk6qdiIO/fRO9g2CqF2AiKH4zDOwgiNe6ppeQv4oewVq1dOdFyON0Pok96+PhRPBKZObeY37qHYVIUKFgDfzolauHKCZ58vGPXST0ikOyqxWUmspgWgmuyfsj7qxqyspznG2rVZWUDDeK9A+fwpLb+ysrKVlY9GH0BTN30fZWVlZjxMHLyFKbn51lZWRpdChWGsrKPyJ/5E1larKIDdJrKymQGZWx+ffWVlYA1Y2NOisrKKMJNKrVZWCaNZWVlYxo7VqsrKUJgpfKsrKDCiJWVlZWMf//Z"/>
          <p:cNvSpPr>
            <a:spLocks noChangeAspect="1" noChangeArrowheads="1"/>
          </p:cNvSpPr>
          <p:nvPr/>
        </p:nvSpPr>
        <p:spPr bwMode="auto">
          <a:xfrm>
            <a:off x="63500" y="-10414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200" name="AutoShape 8" descr="data:image/jpg;base64,/9j/4AAQSkZJRgABAQAAAQABAAD/2wCEAAkGBhQSERUUExQVFRUWGBcYGBcXFRoaGBgWGhgXFxoYGBwYHCYeGBkjGhcZHy8gJCcpLCwsFx4xNTAqNSYrLCkBCQoKDgwOGg8PGi0kHCQsLCksKiwsLCksLC0sLCwsLCksKSwsKSwpLCkpLCwsLCksKSwsLCwpLCksLCwsLCwsKf/AABEIAOEA4QMBIgACEQEDEQH/xAAcAAABBAMBAAAAAAAAAAAAAAAFAgMEBgABBwj/xABNEAACAQIEAgYFCAYHBgYDAAABAhEAAwQSITEFQQYTIlFhcTKBkaHBBxQjQlKx0fAkM3JzkuEVQ1NigpOyNGOjs8LSFlSDlKLxZHTT/8QAGQEAAwEBAQAAAAAAAAAAAAAAAQIDAAQF/8QAKREAAgICAgEDBAIDAQAAAAAAAAECEQMhEjFREyJBBBQyYXGhgrHwQv/aAAwDAQACEQMRAD8AUvBLP9H2W6mzmK2pbqkkzZXcxO+tMLwuz82nqbM9WTPVJM5Tzy0Usf7DaHcmH/5SVEs/7Kf2GHsBq9HHbBWF4bZJM2rX6u0f1SbwJ5c6K8I4RYO9mydTvaQ/etQ8Fy8bNv3aUX4NufM0GjqwvZOxHR7DkADD4cH0j9CkmGRQPR2l9fKjPEuE4SxYe781wxKr2QbFoZmMBVPYnU/caj4BC9xyfRGVFjeElrhP+MhR+7qq8S4tfvvlu9koxVbQ2Ujs+bMdO0e/SBpU8s+CHzZPTj+2WhTgicHGDwgXETnmxaJSITTsx+sI1PKrIOimD/8AKYb/ANva/wC2ufrgrD5bVi2/XlrYLNoGZrf0i96hXEknxjQa3fonxu5eVkuKc1qAX5MZIg9ziNfbptSxlumJjy3KmSx0Twf/AJTDf+3tf9tc8+UHglhMbZVLFlFNuYWygEzc3AXXb3V1kVzL5Sm/TrP7r/8ArTy6Dn1ErQ4ZZj9VZ/yk/Cm24fa/srP+Un/bTytoaQiUhxJjH9G2f7K1/lJ+FL/o2z/ZWv8AKT8KcOlWXg/RLNbFy+zJOqooAaOTMTMT9mJiCYmKah1b6Knd4Pa0+hQTt9CuvlpSW4Jb/srUczkt5faNKtPG+A9WM1q4zBjqrESZ7iN57qrxUjeJHKRPd5Dy3rVQzTXZDfhNoCTbtTpoEQnz0FMPw61/ZWx/gX8Km3SAJzKfAH+Xh76i3LtKwkZsBa/s7f8AAv4UteE2yufq7cBgvoLMxP2dq0T/ACqan+zHn9KP9BrA2QGwNv8Asrf+Wv4UluHW4nqkiYnq1iQASBpvBHtFOh4B/OlbGNaMs9nuIBA8QDsdaKMRm4ckZurSAYnIsSZ028DTZwSHa0k+CL5zt3CpGJuSSdSNQskSAOWmg35Cm0vlTI0I2I/Pq9dENkZsGh/q017kX8KbbC2x/Vp/Av4VLfE6yFVSIMgajxEmAaju/M6/HxrBGnwSaTbUSJHYGokju7wRWfMkBE21ggEdgainbeKjTSN4IDAeIBB1rdy8WMkk/h3AbD1RWCU31VutVlAc77H6FbH+5wx/4Fs0Lwv6i4O7rPjRQr+i2/8A9bCn/gW/woVg/wBXdHi33VZM5emROHnRP3I9xNE+GXYY+YP59lCOGHs2v2GHsJojgPSrF8T9xb+FXBppyHvkn8+NVHjL9XjbjJurJcHMFoEn+JIjvDUabibWEzraa6RAyrvvuYB0HlVQtOc+pJIUA/tSxP8A8mNRzvSQfqZ+2g9e4wWvi+FVHGRoBJXMmk66wQBpV36E2wcNnBYs7sXLGZcaEjuB39dc4t/f8TXT+hyxg7ekTnPmC7QalibbI/TSbm7DMVy/5TT+m2f3Xxu11DNXLflPb9Os/uvjdrofR1fUfgAre004DpTFttIp240ez8j2UpyJaElBrzn86UbTjRS2WdywIAyQN41cHcCdNaF4Dh1zENltIXYCTGgA7yToBRfE9Db64ftlFJYKAO0TJ1HIfwyd+6hJP4Or6eKt2tDWOxWe0onUAv5DKSJ8TGnr7qrOKxWZi3eZ7t4q3XujDupynKuUqO4/af1gAAnkWgbGgPFOhWLtKWCrcUakow2Ak6GDHtp2mHJjlVpAK9fpu3fAYFhmAnsyROneNd6jPdzCeUx6+7z/ABFaN0aADbTnqZ3M+z1eukZGgkMdb/sB/mPW73EFKFEt5ZIYkuW1GmmlQLw1EfZU+sgE++a2jVgULLTpWtOZj1T8a1mplrvsomHLlwQAJ3mTHgNhWrQBO8d2jGT/AIQaZzVotWDQ84AntTpGgbv8QBpFR2rRNZBJ75rBNWrLHXKSPAHl5CnHtkBQRB1305iN6YDeftNYTrWMVWt1qsoDnoB/9msjvwmGP/BQfCg2BP60eX+mrJdw04PCN/8AiWR7LVv8arOA9Nx4LVV0cr7ZB4Wezb/9Qe8UQwJ7VDuGHRfB7g/0mp+E9OiVx/ki0YLUaePPny28aplvAulzqyCXJUQPrFoK5fAzI8DrFXDAGpeD4Igui6HvZhIE3MwAJkgZ1OWSSdIOp1oZMfMtlxeokVzFcIu2ADdQqCTBkESP2SauHQ7iRbNaVSLaKCCSSZLc9YWYY5V0EEa7nWO4XdvIbZvrkJGjWgToZmQRBnn599SeBcJOHUr1meTJ7Crrpqd2PcNdBSxwuMtdE4YXCdroPZq5b8pzfp1n9yP9V2uk9ZXL/lMufp1r9yv+q9TTVIrn/ACpJMAEmpN3CEBiTsKGYfEEGQSD51asBhDiFtgxBzhj3gGD64NTqyeGKkmixdBMJ1WHDkdrEMSP2EBCe3tt/iqxtw9M5dhmbXVtYXUkDkBBoe3ELYuYe2pGjqFUDYBLnugD2VNxd7sv4I59xqvR3wjwSRDvYRVTPGU5RoDE7QG7x+FC8bjs8252TN5nMB+fOpXH8YZyjYfDlVYwN/8AS4J9K22+2hX4fdWZXs59xe0cPiLiD0Q2dARyJkHwgaeoUP63UmrX8oGGDsLqggKMubbNr3bwO+qXm13qL7OHJCpBF8TMeAA9lbD1DS5TgegSon4bDO+qqSAdSfQEa9onsgd8mmsZcLliO0Y3AOsCJjfU+uo4vaRy900tOIXAAA7gDYByAPUDRsUlY61F64o0CyY7hI08wWj1VHA0J5THrpoXdZB/Pj50v5zAkACdJyiJ3MTI2j28qxhKISYG+vuBMe6KTZvQynuIPsINLF9VIITUAEEsYn7URrsdNqijb1Vgj9xYJHcxHvpLKRE8wCPI6ilXGViWLEEkmAk6b7yB/wDVMXrsxEwAo13Mc9NPwomK1WVqaygOehr3ER8zwI/3FpT67Fv8KrmCb6Vh4fGkYTFlsLhp+qtob/7uK3aMXjPcR65kVd0ckYStkTh538Lre8H8KnYbS77fhUVMMylyBPbmO7epeHsmczbyfACeXj66U64YZXZYsE1GsPcqv4Q0Uwt8H0SD5EH7qomdNBq1dqQt2hdu7UjrKazEzrK5h8pdz9OtH/cr/ru10TrK5n8pFz9Mt/uFPsuXankeiOdewCK1Wjo1xDq3k+iVMeZ+MVUbZ0FFLOMhVHd+fjUbIYpUy28O4gL2Ow4UfXZyT3LbuT99XPHsRbunSMje8R8ao/ybYItevX21FpCi/tPqfYqj+KrhxF/o3J3y7esGqraO/HNz2wTxB9e/f2k61WWxHV3lJGYtAA5EzOvhpVhvtJI9v4UA4sgWLhPoajzOnuFIWbG+m91TbGQgxExy7tK5cW1MbSY8pqw9JOKEpJOrHQfGq1ZpXs5Mskx8nxpSvSHEVqlOcl2X2MxE+Z0J07tJ1pxVkaRoTMsAAum5Hj66hBaWtYBNxNuM0KQJXLPMQZgHWDvrTQYZQs6lz7CFUe+opQA/ypy1cIGhI8o3HjuKxhdxpKj+6fPQuY91aFo5S8dkMqz/AHmDMNPJTTRvGInT8ffTuHxRQGDoYBUhSpg8w6kbTBjSfMHGHbVlluMrQCodWgggEo4iR4gjzEVFdTodpAI8pI+8H2U/c4iztmftk5c0/WA0AkRlAHJYpvE3sxWFChRAAJ+0W+sSTqx50QlarKyaygMdn4PgB83tTzt2WHgerWpt3DSwbupnhl4LhbTGAFs2ZJ0A+jUVEs9KbDHLmhvLxgD2a1XkjsTS0EmUanypob+unSuvups7miOROk16MMZJALIrRuQSdAeUkAT+NVW3wa4pLBhYMqqQCGzGQIy6jUDU7g10XA8HOKDWgoZWUhp9EAyNfHuA10nlQnjY+bXXUCGkZ7oQk3CmitpMEjloKhlcltE9ctln4Rjjcs23bRmRcw2hwIfQf3g3qiiKvQ3hlhhh7TFSJtqSG0YT3jz19YqWr10xla2K2iWprnfT4I+LEvlKWwhBR4klnHaCwRlcbVf1uVFx6FxBBI7tYoyXJCTjzVHK7FgHa7a/jI++K2bJ1AZDy/Wp8Wq53ujlv7I9lQr3Ra2fqj2VNwZz/bvyWz5OsPlwZnQsxJgg7+R7stFOIMBh3b6zCNN9TUfo1ZW3ZyIIA0EeofCt8XP0DCNBHn+dKfpHbiVJIEW2WCR3zrVc6Ug9XcjYKTVgs2iYA2+FC+kmGLW7i8ypFIUkcixuKLtJ22pKnWiLdH7nNl9aD4Vn9B3O62fLMPjSM5HCXgihxW41qYvCLn9l7Ln40sYFlH6q4PEZWpSbi0QSKQDyqddsAcro87X4GmCi/ajzVh8KAuxpjWBql2MFbZQfnNpWk9lswjUwZIjWk3sBlUt1tpo5LcBYnaFA1O9awked6bY06LLx6DeOlNsh5g+w0QG1NYz6ik9aKQr61jAWaysitVrGOs8S4t1PDrWgJuWrSCdQv0aMW84EDzqg4niTFhIBiN/Ia13bF8E67huDIUMRh7ahYGpuWEUEeMge2uTcaFq3qE7QUIixOYxGo1J75rSeyuN+pb6LvwNXu4e06o7AqBIUnbT4VJbBvOtt/wCBvwqd8m+MfD4ELeAIzM6jNldQ0EJlYa7E6faiKuvB8f1yFiuQhmGXPmMAnKxIAjMsGOW1OpLoTJnyQv26Kvh+PnD2Ai2mZirFjlBX6zQZeQTtAXmBQjAcVLM3XjPcUjtQBoRm7I0hRqI8KvWL6KYe4xcoQxMkq7rJ79DFMX+iisoVbt1YO4Ks24MSykxptUJxlLsnH6iF2VSz0ozX+q7RBzRoPR7IGXnoQR4+dErVyRP57qqXG+ETims4VutCD0iQTbbtB0BGhC840liN1NWqxgjbtKNYRUUlo37KgzO5JHrNdGJuqOmLXklK1OZ6iK9Oh6sOOM1Ubp7xpg4tW2K5RmYjTU7eoVdC1c645Z6/iIX6sZm8kHZHrIHsqeSVRBxsCYK/jcO3WWXjWcvWsBcgz20mCNPCrTf+Ve2/ZezcVmAU5WUgNMHlMSar16xe+kJZQZ7Ika68tPOgtjCE4xUb+117tDmNRxSbdDT9nR0R/lMw9osptXmYGD6I/HlTmG6QpiredUdASQA0H7jVA6WW8uLuADeD+fZRvoe/6OR3OfeAa6K2IsjbC13ByaSvDz+TUtBUmwKDK2D0wJH1TSvmnh7qLIKkKaUwEGFFY3D17hR4AcxW+oXuHspqQCsXOCWzuqn/AAiot3ovZP8AVr6hH3VZOI4zD2ADedUBmCSdSBMaTVYufKDg8xAW+RyYIIPkCwNCkK6IeI6LJOW2nbIJ9IgACdWPLUUBew9pvpGuKsxIfl3+I/CrG3SbDXeuyX2tvcFtLYdCCDsSTOUCTMzsDQzittWuXlzHKoywV10WC08pImPGuaTfL9BWOMlY/d6O3eV5iD9oBgR66jno9dB/qm/at/yq4cIwROGsk6E2reh0PoipAwJkaDcc/GujiqE9OPg4r1R7h7KypeWt0OJPij0PwfiebCYLLIC2LE5gVmLS6kEDsyh1OkCdREhuKNYNzMoyFBowhID6kgxIkR3Ea9+kHA8Zc4WwAEWbNm0CqZnaLY0kk8p2A3im+PWQ0KCHjLImQWBJYjwlgP8ACK5smT1IOMddbDCHCVsF4y4+dgHYgHSWPPTfnrzoz0b482HdnFnEX5DIJe1bQLI1YFixeVOgkAHmaE37WVmOpkgnw7Y09hqwcHsHqUJ3OZvWWYmpYlUqK5XyiSuIfKLixbZ0sYe2F1Ge5dvE8tVtokec1TekHSvF4uw36U4JCRbtgWbZzjtqShLkKRpLEHWi3TLjfzW2irGe7IAP2PRJ8ASY8ga5hjekFw6Kco0iBBgaD1xO3qrq2znjCKXRNurcAtxMoHDZG27ZYQBBgBjtSOIcexD20RsRda0rZghJaG5NJ1J7iSY5RNDcFfu3HADaiST3QJknyp27hHVmWO0VkcgRMgieVdmDIq4P43ZpRf5HUegvSc4pGt3DN22ASebodMx/vAwD5g7mrUK4x0U478xv9awzqyMjqCJgkNKk6SGRfVNdK6P9O8Ni3FtCy3T6KXFAL+CkEhj4TNTyT91obm0WPCYY3HVBux35ADUn1CoXS3oCbR+cYaS4WHVgMrwSSzNujQSNBl2mkf8Ai1sO9xVtywOXMW5A6gCNJ8+6rWOllkW1cv1nWAlQFAkDQzOwGxnnpXK8sZ2vBR8k0zhiYpb19AzXLfa7aBZaFPaEfWMAwJ1inOL9GrmHxNq4TntXHlLo2JYElGH1HBkQe6R4HOkPD8J86N/OyAnMLSQYJUgy/IbEQJHfTN/pOxUoq9gtnh+1L/aI7/GkjlUGVyQc6sqPSfF5sTdI2By+zf3mjfRJYw8nm7fAUH43gf65R2T6XMBm1B8jr5Uc6HYd7lgC2rP239EE93dXWpqSs5vxlsPWqm2VpeF6NYg7oF/aYD3TNE7PRy4N2QeUn4VnJDPNBdsHRTi0SHR8/bH8J/GlDgkfX/8Aj/Ol5IH3GPyDwacBqYeEkfWHspB4ae8ew0eSD9xj8nB+k3Gbl+/cZ2PZZgq8kAYjKBy09sUHe4TuTVx+U6woxRATIcvaMRnZdZ7joRVKqbYH2YWq7cCwgv4U37z5bVo5GM9q4QM0ADWAgknviqRNGeAY09q0xPVMyOyjZspEg8xI7u6sqb2BNro6n0cxjtZtLdnrOrDEnczqPWFy0WmCCdNRv51z270pQFjLBi2hAjswdASdJmivRXCDiF+0gu5gzMbmpzW7aFZYhts2YKu+preq7pItF1HZQc3iKynPmVv7J/iNZTe7wS5I6V0Y6v5vhA7qontFzCKq2pljpAzOBuN6M8RtrbdWRrRVkd5tapuFBUj0tAO151UrGMS3grZdS6W7ZYoDGbMtgBSeQLEAxrExQ/hHSO7kuXnUHNdACiEUWyACLY0UAFRAH3ya5k/Y/wCR3G5L+Cw4n63d1ZI9RQ/eKtmFYKiDuA0ql2yHVS7BLbKFkNLsZUkANoJyxzO9HLeONx8ttWYnYc45k7AAd+gpcMlyd+A5U6Kd8rVxvnFk8uqgea3GPxFUzheFa7cEfV1M91dJ6Q4W3iQqXZGRtCpEidD+0Dt8aCDgzWrhcIuUA9pARvpEAaL4H31aTpaFxwsj8NtG23oQJ1LH0xpJ02B18ooZ0gxZVsiC4tsSUz6sQTMkxrJ+FHruIBnXcGs469u6cuUxbhdQdCBlpIy+WdE4WkijC+aUl+CCCQQZBBggjYg8j40Uu8Ott6MA+dDMVh8hINUuznlBx2dm4Xxs43B4K68F+sxFi5/efqhB82yq3maE8RZlfTkCD/G8+qda30Vwz2uEWHUwzYrrAeYDMbM6axlUz501xA5QCTAVdSeXbYazHPTWoT/L/vA0OgddsfSsDJ1bn9mT65ihas6G6GuSVCwNBlLuFEkcon20TvY9PnT25OcdZpGghWMk+VQMD0kUBr72QyI6LkO7KFYCTEEgtI07/Voq1T/Q7lss3Q9lxNy1aNtXRWlwykoQo3M6EkgEDwrqtu5ACgAAbAAADyA0rmfQ3phhUzaOlnN2bkGLQOot3lUmAuy3RKkRmgg10jD3VuKHRldG2ZSGU+RGlUUeOjzs8nKVsdLCtUhhSZonG0LIpBFazVomiChLLSGWlE1MtW0tgPdZdRKqZ156+PhTJWx4wctI5p8onQ+9iQHsqGIIKrm7TFlCMqqYmQFOmmnKuP4nh1y2cr23QjkykHu2NeoXul2BOpZ7h8MiMFAHrZSe+BVc450dwzvdvXASGZjBJjQwTsPrVT0/B6EXqmeeRbM7c49dWPG8HuWT1SqdNzEZjzPfFdD41wuxh7ROVVJGbRRoF7ZM79lRv3kDcig/E+KLeGYHXKjMO4MoPrAJie+pZE4lsaTKFcw7CZHnRTofxl8Lird5CfSysPtW2IDKfvHcQDRG3lfMukiJBmRIke6o2G4cEupOwZTA1JAYHQeVKpFXhvoDfO/P2VlI65fD2VlNzZL00dBThL3MMEu2yJtWXhTm+iK2WDSNgQmvdJFQMGoDZdey7RC6aDwGkdwqZwfi1x7CWrSDsIlsqxC9nKznUySJcwDp2tOVJwtlg5zIRF2DqCq5rYhSwMTAmB3+dcttJ+LKLsVZ4G+Je1cBVLNpmL3TqBKgBEAPbuE7KO7WBVjv4pQpS2MiHU69q4e+4RudJyjsjuoct24oZHzZLcm2DoMk5SU2kSRruZqZg7Ba4VO30wB/ZH8q58k3N0Oo1sgnAm45MRMR6qufR7gwXDM7Ey7DKD6LKoZTmB3BzsPVPKo3CMGGso2klROnPY6+qi/HccqIAuyiB5Aafnxr0cXX6o5JvZSekHQ3DtcJtg2mY/V28ZU6aa7RyoHxzB2g126hA6x2RUUQqohzs3ixLAa97VYsTxDMfzt/9z7qrHSPDkBYMrmYif7xzRp3Vp/o6MUr0yv4Ph7Z5Jkdx1B3112NO8T4YGOaJIEBe8+NPWrmRJYgfnYUV6Po7XQzZLSsGVWuuFOcwVKTqDIAnTek2y8uMUW7+jLlrhGVwc4AuZST2AbmdU0j0QR5T4VzrpZxLr7eHuAZVdrpy5pAy3cqydiY++ut/wBJ2b1sWMUxtOwRWDH03OhA+yS0b8208JuF6GYJAo+bo5ScpufSEEmTGbQEnwoJXKzz8mZQ0+zi7qW4niCoLEC/6IJ16sgDTnUngvRPEvZg4O/cVidDbZR6MAy0bd9d4SF9EBfIAfdTk01Oqvx/RH7t3pHD8P8AJtxC24axZZB3PdtqfInNrVh6J/J9irIv3Lz3LN1mBt/NsQgmZLZ/6sgaaMNifCunTSS1MkTl9RJ+CrWsPxS0BNzC4nvFxWtP5B7Yyty1KiY2FSLPFsUB9LgHH7rEWLg/+TIfdR5jSGijRByvtAscY+1YxS+eHZh7bRem7nSXDjRroQ7RcW5bM93bQUTYeVJNwxEmDpoTQAqAj9KsMzG2l9C8GCDKgkaSw0GpFU7HY3NbVrd1kZp21TTQ5gOYI5a6UF4u961cdD1ujMC0MQQDpB7qGf0uyghhoTJlTqYiToOVTblZ6+HHjgtPs7RwbFo1u24uBj1bO2h7Kzbk6jmy+vShty+127cd4+bWCq9UFZna7l6xQ0DWM0xOp02k1zSz0vZFCqyqFBCwYgE5iO/czUf/AMWXg0pcJlsxWdHJicwnWY33rpjm1TRnh+bCfE8e2PxLIW+gQ5rzA6FQcwtKR6WoBJ5kE7KtFuPArbRRbhyitd2HVoMxGc7KJIhd9O+ovDcT6TIiolubpEDW4Yygjn9IQZ5hK1gMDcv2XusyEBwFFySXMSzGdOzI1PMnuqeSXJ0h4e33MHYZliVjlP5NSuGYZrl7PbgNaykMRIzTosd5PuFET0QPUqz3Ar3AzELLPqRlmOyNB8OVTOF4EWcqjUKZ9ZI9p8fLlQWN/JV5VVROU538K1TnV1lPwObkXHo+twKJAHW28qERGbIuWTzae/YVJw11g6qWlQ4kAymaDsPOiGD4Hkwtu8BDJatXBECewsk7mMpJ3G21GsF0VssFIzAaMIY+fjXJttoZOqYIxN27cQM+Y7oDliQ2sDv1WiPBWm9a/vXLg7tTaU0Q4/hIwzcyhVh6mHwNCeCND2n+qt9pPIKbK7n1iozj70ysHcA3wK+fm7LzW4yfc23rNQOM4otU/hdszi0Xk4upAMMD3E76qBp8ag8YvnslAIO5Ikz3eFdmB+xHPL8gDftaTt3fyqz9B+ErfDG6qOBcC9tQwyoFdhB0zFmVZ7g3fVQxuJJ1O419Qro3CcD83wlq0xyk2w90/ZVu2VHMl2cr3kJ5VeMbFetgvE9ELKGEEsxJWTmIknUsR2EGoCqBIU9xrnXSewrXrVm0e3dvSrEbKpFlCPAsLjzzAFdOx3Gctu7dtgsSertAD0nQZTB7g4IMfYuHxrnPALXX8SLCTbw1sKrHUSq9WrEjTVmd/VVEknoNutnT8DbtG4bgUdYYljqdBAidtO7vNF0u1WOEXfpY5Ex7ZHwFWIJUJKmcWdVIeL0tXpkCligRFl6SWrRpNYBstSCa0aSTWMYWpBat0g1gDV1AdwD5gH4Uw2DQ/VX+EfhUlqbasEpHSbjdm1cNtbNt40LFAQraaeUSPOhWK4zhyIGHtjvo9xzoV115rguEBjJXkDpMaTvrUbB9BrSznthjy/nSUzvWXEkqQJv42cLoFUMx9EQMqdkeeubnRPozw5jaHXZgh1RBCkzqSxiQG3jQxUTpJwC4qgWbYNsCMqmCCSSdDyO/rqb0W40Wsm1eXJct7T9ZAIUg8yoGU+rvrY472WeVSiqDnEsTCFonNooAjQclA2jag7YqDJ7xHjr+NQOMcaZmOUgsNBOgX+dQsM7EjM06j3kezzrobNFUUPPWVrL41uksJ2XgeLD4W0vV3GBs20IyCD9GFOpIEUW4FhHSyiXPSH2WB05SRz8q3wG1+i4f9xZ/5aGiioJFRa3YliMThA1t0OxVh7jXObdm583YoJh4II0JyroBsWgbV09zGp7vd+TVJ4DhyMTes3BGZUeDyOqkjuMONa58zpothZA4TiUWS4grBOdsxLESTv2deWmx0ipOL48pMKFgwdB+FV7F4G4w9MKwuslwFYkhRDkjmYI/w1nDuHhhMzvz7jB9h0oudKy2m9hcX0FxH0cKylrb+iyggkGASdJ0O8a6UY410vS4HZWIYlmWRpmC5bZMSDlMtG0kd1VS9wpx6DT4HQ/h91CL10qxDaEbg71bHna6FeKMi48YxOGa2mGtXmTJba0ri2Bb7cBiDO7aiSFEO0b0ro3wYYax1ZILAsznaSdNjrAUBR5HvqldbPl41bcNiW6m2G1bJlJ5xMCfHKAPHWrxyOViZMajVBjhV+bgbkXSPLMNffV1NUPCvGX9pfcRV1LHfv18x4d4oyODOtpj01uaZz1mekOfiPTSaaL1mesahw0hqSblaL1hTdINYXpLGiajRNNsa2xptqxhDtTRpbU3E7a+VADEstV7ppctW8OASqvcYBDsez2mPlAA/wAY76zpD05w+FBXMLt0f1aHY/32EhPLVvCuTcc4/dxd03bja6hQBCoO5Qdhr5nc601F8WN3bDuEuyeZPl8aLWGiJ79hz8zQbhsOgNpiogZl3gjl+fCiNm843JiRqO6fdRO9bKZ6vz7KytZ6ylsx6P4LhSuDwpJgGxYgcz9EmvfGtS8p8q10fxQ/o/DpGpsYftc/1Sb0+E0pWSGb2FV0KmYPjB7wQeRqjHhLJxC7btXSG6trhuP2tEVSU9rV0ALIqnYbEr864heYqFS1kzTrLEgQOYOT2x31DIlaKYyqLijcLu27Qx0iSpKltPMn105xLoriBks2iq37g6y2VeBqxf0jESAdDT2A4SRhbd+ZDveRgNQkQVG28oQfE1IXibBrD5yWtwASqjJH1dPSG+rawalG1/Rfvog3eJvbxFuw6ZjcfqgwPo3MwSDyIk8qkYThQuPcusFNsdkgjXMoUx4D76av41Vxli87Qvzm27OOQaCxEbDep3Vuj4i0OVzMV9vdI2KzV44VFRn5v+ibm9r+AZbwKLqqieXOPHXap1q1oKT1LfZIqRbQ/j3DzroigXYq+eyQdsrT5EEVvhnQvE2bFl8Li71gtbts1u59JazFQT2T6M+Rqu9J+lC2lNu0yvdbcjtKk+I0LeHKNa7BbGVVUtJCqCY3IABPrOtaZOVFLHHOKWP12Es4lftWLmRv4W+4LSl+VHDKYv2cThyN89qQPWpn3VcHAI7/AFVGfDDLB27jqPKKSyTggXhunWAueji7I8HJT/WAKJWuJWX9C9ab9m6h+40LxfRbDXP1liyf/TUH1xBqicT6H4Y8Vt4dbYVGw73GVSR2h1hBkkxooPdpRF9NM6srTtr5a1og9x9lcvxXye4dPR61fK5/Kg1vo4uoa5eV1jN9Joe5l09FuXdBG4og9JeTtEHuPspu5dA3IHmQPvrgTWVGKe01y51azrnJYwoIA7yWMRScRwxVnNJbXTeDO0nQxprWoKwX8nbsX0jw1v8AWYiyvgbqz7ASaC4z5SsCm11rh/3dtj72gVx9LIkxHu0/GiFi1CLI9O5PKMqAfFjPlQuhl9Oi4cS+V4D9Thz4Ndf/AKU/7qqPFOmuKxMh7pCfYt9hSPHLq3rJoTxN5uNG2v58qawNrO4BMaGnCoRXSERr5fGtEVoHUx+daMgLdth7gCn7Q56xJ9dK3RVK9A3C4trZlCQfcfMc6OcP4211sjKATrmB7iOX86h/0Su3fseVS8Dw/qnJI5aeVJKeikYNMCRWUnNWVhqPSnR8/oeG/cWP+UlE1Xs0L6P3P0TDACT1FjnAH0Sbnl99EAs76+A9Eern66Y5jDegSOUmeWgPt2rl2Ds3HN651Vx7QnMUgAXQpa2XnXImYvA3OXurpHEsTltXGnQI3LwIH3iqp0bWcFlH17lwnSOYQA9/o/DlUJx5SopF8VYLtcZi2mGzEoraExJYsTr4STA5TQs40tmskAC2MwManrC8z5FRQTGu4uELqd/Ig7n10Vd/0knlctT6w6OPczVOWjpoFcQuFuH2n59ifU9y2fw9dZcxLrgkdHdXUDtK2sB2Qg94Cx7BUi3gv0Io5yAO+pg5Vzq4JE+J9orWCvW+oi12whYfSbMRFwyPsEnurolJ1/l/skl8foViOP3kwa3Ll0tcuki2OyCF+00DUxr/AIlFVC5i3YZWuOw3guxHsJit43iD3iCxGggAaADfQfnYUyhrqRBsdsABl0kAiRtIkSPZNeguj/SVcbYF9QVDM6lZmCp5GBIggivP1oTXSPk74l9C1kAjq2zzOhDz7CMsRU8jVh42rOjNfjv93upHr8vDyoeMaBzpt+JhTUxAj1hPxoRxPhyPcS8ABdQZQ49LLr2T3jU1q9xiNqiXeMiiAmAhxDDWhPFeBSMyQHWYnYg7ofA6a7gwRWYjiQ3B2pgceYHtD7tP50QlGwWFL8Ru5lIKG4csglSpVdcuhgnlpNEMbw1G9MT46zTfRviIGPxVwx2ut994H/pqx4jH2X9NFPiND7qwxT24Gg2n2zTV6yMyoJhE7jqZLN99We9hMM+zMvnr7xrUHF8KdVJsXA5OhWZJWNoPf4VqGiyp8RtppG8GYPOTv6qj4RiGkcgfZBqdiOEXzqbNwRzKkedQXBUHlyrBlV6GbSEkAbnQeewopxhsirbHIajfbx56zTfAbM3c32QWHn6I95n1UrimEYnrBDIdARrEcm7jSt3KjLUWyZ0fUG2wnXNtOoED3TRAjIyyZnb1QefLWqnbvFCCpg94q0YRSShIMlZPOD2aWaXY+OTK71larK1RH5HpTo836Hhv3Fj/AJSVLa4KHdHAThcOBP6izy/3SVJxII5HxMfypzjBnH7zGxdVRLFYAHPUVXeG4s27VtcrAqsEaekSWJ08TRzEEyZBjyqBdsEnQH2GaTjuxuWqKicQlrFubgENmXXYEsrCfDQ6+NFMRw9T9Ip1AIyjaCNIHxof0p4Q57arIOh5ageOmv405YlHSzqYREGUaG4AiQCeRJOu1c2SO1R1RnqwavDm6jEIWP0jEjN9WVIjy0HsqDwLAG11isQQxQ6TyzAiDyhqsGNd1BDpI01EwSfEaGhty6kSAVG5JbT7oo8pU0xopN2ip3eDuCdok8+U6U7h+Bu38vxqxuUXkzkiYGu+o19lbwWLZxLWmTUwPx8fCqrJN6QsoQjtkHC8DA9L2D4mrRwa2tkHKRLRPkNvM6mmL6DKrBSIMHTv0pUnKNPyKCvlsWUk466CbcR8aZucQAoW1xhypFxid6sQol3ccTUZsUaYYfmKStrvBpjUKN0nfTw7v50nMfGtmdd6RlIO1YwB6Pibl0/nViaLOpoV0XWRcP7P/UaNm0e4mijERvOktqYk/n41JZPCtfN9NjO+1YKGmvuugZo86DcYPZJO8iDRs2jzBpm9ggwhlkeNYJCwdvJZBG7AewfzJ9lQ0LWO0hJk6qdiIO/fRO9g2CqF2AiKH4zDOwgiNe6ppeQv4oewVq1dOdFyON0Pok96+PhRPBKZObeY37qHYVIUKFgDfzolauHKCZ58vGPXST0ikOyqxWUmspgWgmuyfsj7qxqyspznG2rVZWUDDeK9A+fwpLb+ysrKVlY9GH0BTN30fZWVlZjxMHLyFKbn51lZWRpdChWGsrKPyJ/5E1larKIDdJrKymQGZWx+ffWVlYA1Y2NOisrKKMJNKrVZWCaNZWVlYxo7VqsrKUJgpfKsrKDCiJWVlZWMf//Z"/>
          <p:cNvSpPr>
            <a:spLocks noChangeAspect="1" noChangeArrowheads="1"/>
          </p:cNvSpPr>
          <p:nvPr/>
        </p:nvSpPr>
        <p:spPr bwMode="auto">
          <a:xfrm>
            <a:off x="63500" y="-10414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202" name="AutoShape 10" descr="data:image/jpg;base64,/9j/4AAQSkZJRgABAQAAAQABAAD/2wCEAAkGBhQSERUUExQVFRUWGBcYGBcXFRoaGBgWGhgXFxoYGBwYHCYeGBkjGhcZHy8gJCcpLCwsFx4xNTAqNSYrLCkBCQoKDgwOGg8PGi0kHCQsLCksKiwsLCksLC0sLCwsLCksKSwsKSwpLCkpLCwsLCksKSwsLCwpLCksLCwsLCwsKf/AABEIAOEA4QMBIgACEQEDEQH/xAAcAAABBAMBAAAAAAAAAAAAAAAFAgMEBgABBwj/xABNEAACAQIEAgYFCAYHBgYDAAABAhEAAwQSITEFQQYTIlFhcTKBkaHBBxQjQlKx0fAkM3JzkuEVQ1NigpOyNGOjs8LSFlSDlKLxZHTT/8QAGQEAAwEBAQAAAAAAAAAAAAAAAQIDAAQF/8QAKREAAgICAgEDBAIDAQAAAAAAAAECEQMhEjFREyJBBBQyYXGhgrHwQv/aAAwDAQACEQMRAD8AUvBLP9H2W6mzmK2pbqkkzZXcxO+tMLwuz82nqbM9WTPVJM5Tzy0Usf7DaHcmH/5SVEs/7Kf2GHsBq9HHbBWF4bZJM2rX6u0f1SbwJ5c6K8I4RYO9mydTvaQ/etQ8Fy8bNv3aUX4NufM0GjqwvZOxHR7DkADD4cH0j9CkmGRQPR2l9fKjPEuE4SxYe781wxKr2QbFoZmMBVPYnU/caj4BC9xyfRGVFjeElrhP+MhR+7qq8S4tfvvlu9koxVbQ2Ujs+bMdO0e/SBpU8s+CHzZPTj+2WhTgicHGDwgXETnmxaJSITTsx+sI1PKrIOimD/8AKYb/ANva/wC2ufrgrD5bVi2/XlrYLNoGZrf0i96hXEknxjQa3fonxu5eVkuKc1qAX5MZIg9ziNfbptSxlumJjy3KmSx0Twf/AJTDf+3tf9tc8+UHglhMbZVLFlFNuYWygEzc3AXXb3V1kVzL5Sm/TrP7r/8ArTy6Dn1ErQ4ZZj9VZ/yk/Cm24fa/srP+Un/bTytoaQiUhxJjH9G2f7K1/lJ+FL/o2z/ZWv8AKT8KcOlWXg/RLNbFy+zJOqooAaOTMTMT9mJiCYmKah1b6Knd4Pa0+hQTt9CuvlpSW4Jb/srUczkt5faNKtPG+A9WM1q4zBjqrESZ7iN57qrxUjeJHKRPd5Dy3rVQzTXZDfhNoCTbtTpoEQnz0FMPw61/ZWx/gX8Km3SAJzKfAH+Xh76i3LtKwkZsBa/s7f8AAv4UteE2yufq7cBgvoLMxP2dq0T/ACqan+zHn9KP9BrA2QGwNv8Asrf+Wv4UluHW4nqkiYnq1iQASBpvBHtFOh4B/OlbGNaMs9nuIBA8QDsdaKMRm4ckZurSAYnIsSZ028DTZwSHa0k+CL5zt3CpGJuSSdSNQskSAOWmg35Cm0vlTI0I2I/Pq9dENkZsGh/q017kX8KbbC2x/Vp/Av4VLfE6yFVSIMgajxEmAaju/M6/HxrBGnwSaTbUSJHYGokju7wRWfMkBE21ggEdgainbeKjTSN4IDAeIBB1rdy8WMkk/h3AbD1RWCU31VutVlAc77H6FbH+5wx/4Fs0Lwv6i4O7rPjRQr+i2/8A9bCn/gW/woVg/wBXdHi33VZM5emROHnRP3I9xNE+GXYY+YP59lCOGHs2v2GHsJojgPSrF8T9xb+FXBppyHvkn8+NVHjL9XjbjJurJcHMFoEn+JIjvDUabibWEzraa6RAyrvvuYB0HlVQtOc+pJIUA/tSxP8A8mNRzvSQfqZ+2g9e4wWvi+FVHGRoBJXMmk66wQBpV36E2wcNnBYs7sXLGZcaEjuB39dc4t/f8TXT+hyxg7ekTnPmC7QalibbI/TSbm7DMVy/5TT+m2f3Xxu11DNXLflPb9Os/uvjdrofR1fUfgAre004DpTFttIp240ez8j2UpyJaElBrzn86UbTjRS2WdywIAyQN41cHcCdNaF4Dh1zENltIXYCTGgA7yToBRfE9Db64ftlFJYKAO0TJ1HIfwyd+6hJP4Or6eKt2tDWOxWe0onUAv5DKSJ8TGnr7qrOKxWZi3eZ7t4q3XujDupynKuUqO4/af1gAAnkWgbGgPFOhWLtKWCrcUakow2Ak6GDHtp2mHJjlVpAK9fpu3fAYFhmAnsyROneNd6jPdzCeUx6+7z/ABFaN0aADbTnqZ3M+z1eukZGgkMdb/sB/mPW73EFKFEt5ZIYkuW1GmmlQLw1EfZU+sgE++a2jVgULLTpWtOZj1T8a1mplrvsomHLlwQAJ3mTHgNhWrQBO8d2jGT/AIQaZzVotWDQ84AntTpGgbv8QBpFR2rRNZBJ75rBNWrLHXKSPAHl5CnHtkBQRB1305iN6YDeftNYTrWMVWt1qsoDnoB/9msjvwmGP/BQfCg2BP60eX+mrJdw04PCN/8AiWR7LVv8arOA9Nx4LVV0cr7ZB4Wezb/9Qe8UQwJ7VDuGHRfB7g/0mp+E9OiVx/ki0YLUaePPny28aplvAulzqyCXJUQPrFoK5fAzI8DrFXDAGpeD4Igui6HvZhIE3MwAJkgZ1OWSSdIOp1oZMfMtlxeokVzFcIu2ADdQqCTBkESP2SauHQ7iRbNaVSLaKCCSSZLc9YWYY5V0EEa7nWO4XdvIbZvrkJGjWgToZmQRBnn599SeBcJOHUr1meTJ7Crrpqd2PcNdBSxwuMtdE4YXCdroPZq5b8pzfp1n9yP9V2uk9ZXL/lMufp1r9yv+q9TTVIrn/ACpJMAEmpN3CEBiTsKGYfEEGQSD51asBhDiFtgxBzhj3gGD64NTqyeGKkmixdBMJ1WHDkdrEMSP2EBCe3tt/iqxtw9M5dhmbXVtYXUkDkBBoe3ELYuYe2pGjqFUDYBLnugD2VNxd7sv4I59xqvR3wjwSRDvYRVTPGU5RoDE7QG7x+FC8bjs8252TN5nMB+fOpXH8YZyjYfDlVYwN/8AS4J9K22+2hX4fdWZXs59xe0cPiLiD0Q2dARyJkHwgaeoUP63UmrX8oGGDsLqggKMubbNr3bwO+qXm13qL7OHJCpBF8TMeAA9lbD1DS5TgegSon4bDO+qqSAdSfQEa9onsgd8mmsZcLliO0Y3AOsCJjfU+uo4vaRy900tOIXAAA7gDYByAPUDRsUlY61F64o0CyY7hI08wWj1VHA0J5THrpoXdZB/Pj50v5zAkACdJyiJ3MTI2j28qxhKISYG+vuBMe6KTZvQynuIPsINLF9VIITUAEEsYn7URrsdNqijb1Vgj9xYJHcxHvpLKRE8wCPI6ilXGViWLEEkmAk6b7yB/wDVMXrsxEwAo13Mc9NPwomK1WVqaygOehr3ER8zwI/3FpT67Fv8KrmCb6Vh4fGkYTFlsLhp+qtob/7uK3aMXjPcR65kVd0ckYStkTh538Lre8H8KnYbS77fhUVMMylyBPbmO7epeHsmczbyfACeXj66U64YZXZYsE1GsPcqv4Q0Uwt8H0SD5EH7qomdNBq1dqQt2hdu7UjrKazEzrK5h8pdz9OtH/cr/ru10TrK5n8pFz9Mt/uFPsuXankeiOdewCK1Wjo1xDq3k+iVMeZ+MVUbZ0FFLOMhVHd+fjUbIYpUy28O4gL2Ow4UfXZyT3LbuT99XPHsRbunSMje8R8ao/ybYItevX21FpCi/tPqfYqj+KrhxF/o3J3y7esGqraO/HNz2wTxB9e/f2k61WWxHV3lJGYtAA5EzOvhpVhvtJI9v4UA4sgWLhPoajzOnuFIWbG+m91TbGQgxExy7tK5cW1MbSY8pqw9JOKEpJOrHQfGq1ZpXs5Mskx8nxpSvSHEVqlOcl2X2MxE+Z0J07tJ1pxVkaRoTMsAAum5Hj66hBaWtYBNxNuM0KQJXLPMQZgHWDvrTQYZQs6lz7CFUe+opQA/ypy1cIGhI8o3HjuKxhdxpKj+6fPQuY91aFo5S8dkMqz/AHmDMNPJTTRvGInT8ffTuHxRQGDoYBUhSpg8w6kbTBjSfMHGHbVlluMrQCodWgggEo4iR4gjzEVFdTodpAI8pI+8H2U/c4iztmftk5c0/WA0AkRlAHJYpvE3sxWFChRAAJ+0W+sSTqx50QlarKyaygMdn4PgB83tTzt2WHgerWpt3DSwbupnhl4LhbTGAFs2ZJ0A+jUVEs9KbDHLmhvLxgD2a1XkjsTS0EmUanypob+unSuvups7miOROk16MMZJALIrRuQSdAeUkAT+NVW3wa4pLBhYMqqQCGzGQIy6jUDU7g10XA8HOKDWgoZWUhp9EAyNfHuA10nlQnjY+bXXUCGkZ7oQk3CmitpMEjloKhlcltE9ctln4Rjjcs23bRmRcw2hwIfQf3g3qiiKvQ3hlhhh7TFSJtqSG0YT3jz19YqWr10xla2K2iWprnfT4I+LEvlKWwhBR4klnHaCwRlcbVf1uVFx6FxBBI7tYoyXJCTjzVHK7FgHa7a/jI++K2bJ1AZDy/Wp8Wq53ujlv7I9lQr3Ra2fqj2VNwZz/bvyWz5OsPlwZnQsxJgg7+R7stFOIMBh3b6zCNN9TUfo1ZW3ZyIIA0EeofCt8XP0DCNBHn+dKfpHbiVJIEW2WCR3zrVc6Ug9XcjYKTVgs2iYA2+FC+kmGLW7i8ypFIUkcixuKLtJ22pKnWiLdH7nNl9aD4Vn9B3O62fLMPjSM5HCXgihxW41qYvCLn9l7Ln40sYFlH6q4PEZWpSbi0QSKQDyqddsAcro87X4GmCi/ajzVh8KAuxpjWBql2MFbZQfnNpWk9lswjUwZIjWk3sBlUt1tpo5LcBYnaFA1O9awked6bY06LLx6DeOlNsh5g+w0QG1NYz6ik9aKQr61jAWaysitVrGOs8S4t1PDrWgJuWrSCdQv0aMW84EDzqg4niTFhIBiN/Ia13bF8E67huDIUMRh7ahYGpuWEUEeMge2uTcaFq3qE7QUIixOYxGo1J75rSeyuN+pb6LvwNXu4e06o7AqBIUnbT4VJbBvOtt/wCBvwqd8m+MfD4ELeAIzM6jNldQ0EJlYa7E6faiKuvB8f1yFiuQhmGXPmMAnKxIAjMsGOW1OpLoTJnyQv26Kvh+PnD2Ai2mZirFjlBX6zQZeQTtAXmBQjAcVLM3XjPcUjtQBoRm7I0hRqI8KvWL6KYe4xcoQxMkq7rJ79DFMX+iisoVbt1YO4Ks24MSykxptUJxlLsnH6iF2VSz0ozX+q7RBzRoPR7IGXnoQR4+dErVyRP57qqXG+ETims4VutCD0iQTbbtB0BGhC840liN1NWqxgjbtKNYRUUlo37KgzO5JHrNdGJuqOmLXklK1OZ6iK9Oh6sOOM1Ubp7xpg4tW2K5RmYjTU7eoVdC1c645Z6/iIX6sZm8kHZHrIHsqeSVRBxsCYK/jcO3WWXjWcvWsBcgz20mCNPCrTf+Ve2/ZezcVmAU5WUgNMHlMSar16xe+kJZQZ7Ika68tPOgtjCE4xUb+117tDmNRxSbdDT9nR0R/lMw9osptXmYGD6I/HlTmG6QpiredUdASQA0H7jVA6WW8uLuADeD+fZRvoe/6OR3OfeAa6K2IsjbC13ByaSvDz+TUtBUmwKDK2D0wJH1TSvmnh7qLIKkKaUwEGFFY3D17hR4AcxW+oXuHspqQCsXOCWzuqn/AAiot3ovZP8AVr6hH3VZOI4zD2ADedUBmCSdSBMaTVYufKDg8xAW+RyYIIPkCwNCkK6IeI6LJOW2nbIJ9IgACdWPLUUBew9pvpGuKsxIfl3+I/CrG3SbDXeuyX2tvcFtLYdCCDsSTOUCTMzsDQzittWuXlzHKoywV10WC08pImPGuaTfL9BWOMlY/d6O3eV5iD9oBgR66jno9dB/qm/at/yq4cIwROGsk6E2reh0PoipAwJkaDcc/GujiqE9OPg4r1R7h7KypeWt0OJPij0PwfiebCYLLIC2LE5gVmLS6kEDsyh1OkCdREhuKNYNzMoyFBowhID6kgxIkR3Ea9+kHA8Zc4WwAEWbNm0CqZnaLY0kk8p2A3im+PWQ0KCHjLImQWBJYjwlgP8ACK5smT1IOMddbDCHCVsF4y4+dgHYgHSWPPTfnrzoz0b482HdnFnEX5DIJe1bQLI1YFixeVOgkAHmaE37WVmOpkgnw7Y09hqwcHsHqUJ3OZvWWYmpYlUqK5XyiSuIfKLixbZ0sYe2F1Ge5dvE8tVtokec1TekHSvF4uw36U4JCRbtgWbZzjtqShLkKRpLEHWi3TLjfzW2irGe7IAP2PRJ8ASY8ga5hjekFw6Kco0iBBgaD1xO3qrq2znjCKXRNurcAtxMoHDZG27ZYQBBgBjtSOIcexD20RsRda0rZghJaG5NJ1J7iSY5RNDcFfu3HADaiST3QJknyp27hHVmWO0VkcgRMgieVdmDIq4P43ZpRf5HUegvSc4pGt3DN22ASebodMx/vAwD5g7mrUK4x0U478xv9awzqyMjqCJgkNKk6SGRfVNdK6P9O8Ni3FtCy3T6KXFAL+CkEhj4TNTyT91obm0WPCYY3HVBux35ADUn1CoXS3oCbR+cYaS4WHVgMrwSSzNujQSNBl2mkf8Ai1sO9xVtywOXMW5A6gCNJ8+6rWOllkW1cv1nWAlQFAkDQzOwGxnnpXK8sZ2vBR8k0zhiYpb19AzXLfa7aBZaFPaEfWMAwJ1inOL9GrmHxNq4TntXHlLo2JYElGH1HBkQe6R4HOkPD8J86N/OyAnMLSQYJUgy/IbEQJHfTN/pOxUoq9gtnh+1L/aI7/GkjlUGVyQc6sqPSfF5sTdI2By+zf3mjfRJYw8nm7fAUH43gf65R2T6XMBm1B8jr5Uc6HYd7lgC2rP239EE93dXWpqSs5vxlsPWqm2VpeF6NYg7oF/aYD3TNE7PRy4N2QeUn4VnJDPNBdsHRTi0SHR8/bH8J/GlDgkfX/8Aj/Ol5IH3GPyDwacBqYeEkfWHspB4ae8ew0eSD9xj8nB+k3Gbl+/cZ2PZZgq8kAYjKBy09sUHe4TuTVx+U6woxRATIcvaMRnZdZ7joRVKqbYH2YWq7cCwgv4U37z5bVo5GM9q4QM0ADWAgknviqRNGeAY09q0xPVMyOyjZspEg8xI7u6sqb2BNro6n0cxjtZtLdnrOrDEnczqPWFy0WmCCdNRv51z270pQFjLBi2hAjswdASdJmivRXCDiF+0gu5gzMbmpzW7aFZYhts2YKu+preq7pItF1HZQc3iKynPmVv7J/iNZTe7wS5I6V0Y6v5vhA7qontFzCKq2pljpAzOBuN6M8RtrbdWRrRVkd5tapuFBUj0tAO151UrGMS3grZdS6W7ZYoDGbMtgBSeQLEAxrExQ/hHSO7kuXnUHNdACiEUWyACLY0UAFRAH3ya5k/Y/wCR3G5L+Cw4n63d1ZI9RQ/eKtmFYKiDuA0ql2yHVS7BLbKFkNLsZUkANoJyxzO9HLeONx8ttWYnYc45k7AAd+gpcMlyd+A5U6Kd8rVxvnFk8uqgea3GPxFUzheFa7cEfV1M91dJ6Q4W3iQqXZGRtCpEidD+0Dt8aCDgzWrhcIuUA9pARvpEAaL4H31aTpaFxwsj8NtG23oQJ1LH0xpJ02B18ooZ0gxZVsiC4tsSUz6sQTMkxrJ+FHruIBnXcGs469u6cuUxbhdQdCBlpIy+WdE4WkijC+aUl+CCCQQZBBggjYg8j40Uu8Ott6MA+dDMVh8hINUuznlBx2dm4Xxs43B4K68F+sxFi5/efqhB82yq3maE8RZlfTkCD/G8+qda30Vwz2uEWHUwzYrrAeYDMbM6axlUz501xA5QCTAVdSeXbYazHPTWoT/L/vA0OgddsfSsDJ1bn9mT65ihas6G6GuSVCwNBlLuFEkcon20TvY9PnT25OcdZpGghWMk+VQMD0kUBr72QyI6LkO7KFYCTEEgtI07/Voq1T/Q7lss3Q9lxNy1aNtXRWlwykoQo3M6EkgEDwrqtu5ACgAAbAAADyA0rmfQ3phhUzaOlnN2bkGLQOot3lUmAuy3RKkRmgg10jD3VuKHRldG2ZSGU+RGlUUeOjzs8nKVsdLCtUhhSZonG0LIpBFazVomiChLLSGWlE1MtW0tgPdZdRKqZ156+PhTJWx4wctI5p8onQ+9iQHsqGIIKrm7TFlCMqqYmQFOmmnKuP4nh1y2cr23QjkykHu2NeoXul2BOpZ7h8MiMFAHrZSe+BVc450dwzvdvXASGZjBJjQwTsPrVT0/B6EXqmeeRbM7c49dWPG8HuWT1SqdNzEZjzPfFdD41wuxh7ROVVJGbRRoF7ZM79lRv3kDcig/E+KLeGYHXKjMO4MoPrAJie+pZE4lsaTKFcw7CZHnRTofxl8Lird5CfSysPtW2IDKfvHcQDRG3lfMukiJBmRIke6o2G4cEupOwZTA1JAYHQeVKpFXhvoDfO/P2VlI65fD2VlNzZL00dBThL3MMEu2yJtWXhTm+iK2WDSNgQmvdJFQMGoDZdey7RC6aDwGkdwqZwfi1x7CWrSDsIlsqxC9nKznUySJcwDp2tOVJwtlg5zIRF2DqCq5rYhSwMTAmB3+dcttJ+LKLsVZ4G+Je1cBVLNpmL3TqBKgBEAPbuE7KO7WBVjv4pQpS2MiHU69q4e+4RudJyjsjuoct24oZHzZLcm2DoMk5SU2kSRruZqZg7Ba4VO30wB/ZH8q58k3N0Oo1sgnAm45MRMR6qufR7gwXDM7Ey7DKD6LKoZTmB3BzsPVPKo3CMGGso2klROnPY6+qi/HccqIAuyiB5Aafnxr0cXX6o5JvZSekHQ3DtcJtg2mY/V28ZU6aa7RyoHxzB2g126hA6x2RUUQqohzs3ixLAa97VYsTxDMfzt/9z7qrHSPDkBYMrmYif7xzRp3Vp/o6MUr0yv4Ph7Z5Jkdx1B3112NO8T4YGOaJIEBe8+NPWrmRJYgfnYUV6Po7XQzZLSsGVWuuFOcwVKTqDIAnTek2y8uMUW7+jLlrhGVwc4AuZST2AbmdU0j0QR5T4VzrpZxLr7eHuAZVdrpy5pAy3cqydiY++ut/wBJ2b1sWMUxtOwRWDH03OhA+yS0b8208JuF6GYJAo+bo5ScpufSEEmTGbQEnwoJXKzz8mZQ0+zi7qW4niCoLEC/6IJ16sgDTnUngvRPEvZg4O/cVidDbZR6MAy0bd9d4SF9EBfIAfdTk01Oqvx/RH7t3pHD8P8AJtxC24axZZB3PdtqfInNrVh6J/J9irIv3Lz3LN1mBt/NsQgmZLZ/6sgaaMNifCunTSS1MkTl9RJ+CrWsPxS0BNzC4nvFxWtP5B7Yyty1KiY2FSLPFsUB9LgHH7rEWLg/+TIfdR5jSGijRByvtAscY+1YxS+eHZh7bRem7nSXDjRroQ7RcW5bM93bQUTYeVJNwxEmDpoTQAqAj9KsMzG2l9C8GCDKgkaSw0GpFU7HY3NbVrd1kZp21TTQ5gOYI5a6UF4u961cdD1ujMC0MQQDpB7qGf0uyghhoTJlTqYiToOVTblZ6+HHjgtPs7RwbFo1u24uBj1bO2h7Kzbk6jmy+vShty+127cd4+bWCq9UFZna7l6xQ0DWM0xOp02k1zSz0vZFCqyqFBCwYgE5iO/czUf/AMWXg0pcJlsxWdHJicwnWY33rpjm1TRnh+bCfE8e2PxLIW+gQ5rzA6FQcwtKR6WoBJ5kE7KtFuPArbRRbhyitd2HVoMxGc7KJIhd9O+ovDcT6TIiolubpEDW4Yygjn9IQZ5hK1gMDcv2XusyEBwFFySXMSzGdOzI1PMnuqeSXJ0h4e33MHYZliVjlP5NSuGYZrl7PbgNaykMRIzTosd5PuFET0QPUqz3Ar3AzELLPqRlmOyNB8OVTOF4EWcqjUKZ9ZI9p8fLlQWN/JV5VVROU538K1TnV1lPwObkXHo+twKJAHW28qERGbIuWTzae/YVJw11g6qWlQ4kAymaDsPOiGD4Hkwtu8BDJatXBECewsk7mMpJ3G21GsF0VssFIzAaMIY+fjXJttoZOqYIxN27cQM+Y7oDliQ2sDv1WiPBWm9a/vXLg7tTaU0Q4/hIwzcyhVh6mHwNCeCND2n+qt9pPIKbK7n1iozj70ysHcA3wK+fm7LzW4yfc23rNQOM4otU/hdszi0Xk4upAMMD3E76qBp8ag8YvnslAIO5Ikz3eFdmB+xHPL8gDftaTt3fyqz9B+ErfDG6qOBcC9tQwyoFdhB0zFmVZ7g3fVQxuJJ1O419Qro3CcD83wlq0xyk2w90/ZVu2VHMl2cr3kJ5VeMbFetgvE9ELKGEEsxJWTmIknUsR2EGoCqBIU9xrnXSewrXrVm0e3dvSrEbKpFlCPAsLjzzAFdOx3Gctu7dtgsSertAD0nQZTB7g4IMfYuHxrnPALXX8SLCTbw1sKrHUSq9WrEjTVmd/VVEknoNutnT8DbtG4bgUdYYljqdBAidtO7vNF0u1WOEXfpY5Ex7ZHwFWIJUJKmcWdVIeL0tXpkCligRFl6SWrRpNYBstSCa0aSTWMYWpBat0g1gDV1AdwD5gH4Uw2DQ/VX+EfhUlqbasEpHSbjdm1cNtbNt40LFAQraaeUSPOhWK4zhyIGHtjvo9xzoV115rguEBjJXkDpMaTvrUbB9BrSznthjy/nSUzvWXEkqQJv42cLoFUMx9EQMqdkeeubnRPozw5jaHXZgh1RBCkzqSxiQG3jQxUTpJwC4qgWbYNsCMqmCCSSdDyO/rqb0W40Wsm1eXJct7T9ZAIUg8yoGU+rvrY472WeVSiqDnEsTCFonNooAjQclA2jag7YqDJ7xHjr+NQOMcaZmOUgsNBOgX+dQsM7EjM06j3kezzrobNFUUPPWVrL41uksJ2XgeLD4W0vV3GBs20IyCD9GFOpIEUW4FhHSyiXPSH2WB05SRz8q3wG1+i4f9xZ/5aGiioJFRa3YliMThA1t0OxVh7jXObdm583YoJh4II0JyroBsWgbV09zGp7vd+TVJ4DhyMTes3BGZUeDyOqkjuMONa58zpothZA4TiUWS4grBOdsxLESTv2deWmx0ipOL48pMKFgwdB+FV7F4G4w9MKwuslwFYkhRDkjmYI/w1nDuHhhMzvz7jB9h0oudKy2m9hcX0FxH0cKylrb+iyggkGASdJ0O8a6UY410vS4HZWIYlmWRpmC5bZMSDlMtG0kd1VS9wpx6DT4HQ/h91CL10qxDaEbg71bHna6FeKMi48YxOGa2mGtXmTJba0ri2Bb7cBiDO7aiSFEO0b0ro3wYYax1ZILAsznaSdNjrAUBR5HvqldbPl41bcNiW6m2G1bJlJ5xMCfHKAPHWrxyOViZMajVBjhV+bgbkXSPLMNffV1NUPCvGX9pfcRV1LHfv18x4d4oyODOtpj01uaZz1mekOfiPTSaaL1mesahw0hqSblaL1hTdINYXpLGiajRNNsa2xptqxhDtTRpbU3E7a+VADEstV7ppctW8OASqvcYBDsez2mPlAA/wAY76zpD05w+FBXMLt0f1aHY/32EhPLVvCuTcc4/dxd03bja6hQBCoO5Qdhr5nc601F8WN3bDuEuyeZPl8aLWGiJ79hz8zQbhsOgNpiogZl3gjl+fCiNm843JiRqO6fdRO9bKZ6vz7KytZ6ylsx6P4LhSuDwpJgGxYgcz9EmvfGtS8p8q10fxQ/o/DpGpsYftc/1Sb0+E0pWSGb2FV0KmYPjB7wQeRqjHhLJxC7btXSG6trhuP2tEVSU9rV0ALIqnYbEr864heYqFS1kzTrLEgQOYOT2x31DIlaKYyqLijcLu27Qx0iSpKltPMn105xLoriBks2iq37g6y2VeBqxf0jESAdDT2A4SRhbd+ZDveRgNQkQVG28oQfE1IXibBrD5yWtwASqjJH1dPSG+rawalG1/Rfvog3eJvbxFuw6ZjcfqgwPo3MwSDyIk8qkYThQuPcusFNsdkgjXMoUx4D76av41Vxli87Qvzm27OOQaCxEbDep3Vuj4i0OVzMV9vdI2KzV44VFRn5v+ibm9r+AZbwKLqqieXOPHXap1q1oKT1LfZIqRbQ/j3DzroigXYq+eyQdsrT5EEVvhnQvE2bFl8Li71gtbts1u59JazFQT2T6M+Rqu9J+lC2lNu0yvdbcjtKk+I0LeHKNa7BbGVVUtJCqCY3IABPrOtaZOVFLHHOKWP12Es4lftWLmRv4W+4LSl+VHDKYv2cThyN89qQPWpn3VcHAI7/AFVGfDDLB27jqPKKSyTggXhunWAueji7I8HJT/WAKJWuJWX9C9ab9m6h+40LxfRbDXP1liyf/TUH1xBqicT6H4Y8Vt4dbYVGw73GVSR2h1hBkkxooPdpRF9NM6srTtr5a1og9x9lcvxXye4dPR61fK5/Kg1vo4uoa5eV1jN9Joe5l09FuXdBG4og9JeTtEHuPspu5dA3IHmQPvrgTWVGKe01y51azrnJYwoIA7yWMRScRwxVnNJbXTeDO0nQxprWoKwX8nbsX0jw1v8AWYiyvgbqz7ASaC4z5SsCm11rh/3dtj72gVx9LIkxHu0/GiFi1CLI9O5PKMqAfFjPlQuhl9Oi4cS+V4D9Thz4Ndf/AKU/7qqPFOmuKxMh7pCfYt9hSPHLq3rJoTxN5uNG2v58qawNrO4BMaGnCoRXSERr5fGtEVoHUx+daMgLdth7gCn7Q56xJ9dK3RVK9A3C4trZlCQfcfMc6OcP4211sjKATrmB7iOX86h/0Su3fseVS8Dw/qnJI5aeVJKeikYNMCRWUnNWVhqPSnR8/oeG/cWP+UlE1Xs0L6P3P0TDACT1FjnAH0Sbnl99EAs76+A9Eern66Y5jDegSOUmeWgPt2rl2Ds3HN651Vx7QnMUgAXQpa2XnXImYvA3OXurpHEsTltXGnQI3LwIH3iqp0bWcFlH17lwnSOYQA9/o/DlUJx5SopF8VYLtcZi2mGzEoraExJYsTr4STA5TQs40tmskAC2MwManrC8z5FRQTGu4uELqd/Ig7n10Vd/0knlctT6w6OPczVOWjpoFcQuFuH2n59ifU9y2fw9dZcxLrgkdHdXUDtK2sB2Qg94Cx7BUi3gv0Io5yAO+pg5Vzq4JE+J9orWCvW+oi12whYfSbMRFwyPsEnurolJ1/l/skl8foViOP3kwa3Ll0tcuki2OyCF+00DUxr/AIlFVC5i3YZWuOw3guxHsJit43iD3iCxGggAaADfQfnYUyhrqRBsdsABl0kAiRtIkSPZNeguj/SVcbYF9QVDM6lZmCp5GBIggivP1oTXSPk74l9C1kAjq2zzOhDz7CMsRU8jVh42rOjNfjv93upHr8vDyoeMaBzpt+JhTUxAj1hPxoRxPhyPcS8ABdQZQ49LLr2T3jU1q9xiNqiXeMiiAmAhxDDWhPFeBSMyQHWYnYg7ofA6a7gwRWYjiQ3B2pgceYHtD7tP50QlGwWFL8Ru5lIKG4csglSpVdcuhgnlpNEMbw1G9MT46zTfRviIGPxVwx2ut994H/pqx4jH2X9NFPiND7qwxT24Gg2n2zTV6yMyoJhE7jqZLN99We9hMM+zMvnr7xrUHF8KdVJsXA5OhWZJWNoPf4VqGiyp8RtppG8GYPOTv6qj4RiGkcgfZBqdiOEXzqbNwRzKkedQXBUHlyrBlV6GbSEkAbnQeewopxhsirbHIajfbx56zTfAbM3c32QWHn6I95n1UrimEYnrBDIdARrEcm7jSt3KjLUWyZ0fUG2wnXNtOoED3TRAjIyyZnb1QefLWqnbvFCCpg94q0YRSShIMlZPOD2aWaXY+OTK71larK1RH5HpTo836Hhv3Fj/AJSVLa4KHdHAThcOBP6izy/3SVJxII5HxMfypzjBnH7zGxdVRLFYAHPUVXeG4s27VtcrAqsEaekSWJ08TRzEEyZBjyqBdsEnQH2GaTjuxuWqKicQlrFubgENmXXYEsrCfDQ6+NFMRw9T9Ip1AIyjaCNIHxof0p4Q57arIOh5ageOmv405YlHSzqYREGUaG4AiQCeRJOu1c2SO1R1RnqwavDm6jEIWP0jEjN9WVIjy0HsqDwLAG11isQQxQ6TyzAiDyhqsGNd1BDpI01EwSfEaGhty6kSAVG5JbT7oo8pU0xopN2ip3eDuCdok8+U6U7h+Bu38vxqxuUXkzkiYGu+o19lbwWLZxLWmTUwPx8fCqrJN6QsoQjtkHC8DA9L2D4mrRwa2tkHKRLRPkNvM6mmL6DKrBSIMHTv0pUnKNPyKCvlsWUk466CbcR8aZucQAoW1xhypFxid6sQol3ccTUZsUaYYfmKStrvBpjUKN0nfTw7v50nMfGtmdd6RlIO1YwB6Pibl0/nViaLOpoV0XWRcP7P/UaNm0e4mijERvOktqYk/n41JZPCtfN9NjO+1YKGmvuugZo86DcYPZJO8iDRs2jzBpm9ggwhlkeNYJCwdvJZBG7AewfzJ9lQ0LWO0hJk6qdiIO/fRO9g2CqF2AiKH4zDOwgiNe6ppeQv4oewVq1dOdFyON0Pok96+PhRPBKZObeY37qHYVIUKFgDfzolauHKCZ58vGPXST0ikOyqxWUmspgWgmuyfsj7qxqyspznG2rVZWUDDeK9A+fwpLb+ysrKVlY9GH0BTN30fZWVlZjxMHLyFKbn51lZWRpdChWGsrKPyJ/5E1larKIDdJrKymQGZWx+ffWVlYA1Y2NOisrKKMJNKrVZWCaNZWVlYxo7VqsrKUJgpfKsrKDCiJWVlZWMf//Z"/>
          <p:cNvSpPr>
            <a:spLocks noChangeAspect="1" noChangeArrowheads="1"/>
          </p:cNvSpPr>
          <p:nvPr/>
        </p:nvSpPr>
        <p:spPr bwMode="auto">
          <a:xfrm>
            <a:off x="63500" y="-782638"/>
            <a:ext cx="1609725"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204" name="AutoShape 12" descr="data:image/jpg;base64,/9j/4AAQSkZJRgABAQAAAQABAAD/2wCEAAkGBhQSERUUExQVFRUWGBcYGBcXFRoaGBgWGhgXFxoYGBwYHCYeGBkjGhcZHy8gJCcpLCwsFx4xNTAqNSYrLCkBCQoKDgwOGg8PGi0kHCQsLCksKiwsLCksLC0sLCwsLCksKSwsKSwpLCkpLCwsLCksKSwsLCwpLCksLCwsLCwsKf/AABEIAOEA4QMBIgACEQEDEQH/xAAcAAABBAMBAAAAAAAAAAAAAAAFAgMEBgABBwj/xABNEAACAQIEAgYFCAYHBgYDAAABAhEAAwQSITEFQQYTIlFhcTKBkaHBBxQjQlKx0fAkM3JzkuEVQ1NigpOyNGOjs8LSFlSDlKLxZHTT/8QAGQEAAwEBAQAAAAAAAAAAAAAAAQIDAAQF/8QAKREAAgICAgEDBAIDAQAAAAAAAAECEQMhEjFREyJBBBQyYXGhgrHwQv/aAAwDAQACEQMRAD8AUvBLP9H2W6mzmK2pbqkkzZXcxO+tMLwuz82nqbM9WTPVJM5Tzy0Usf7DaHcmH/5SVEs/7Kf2GHsBq9HHbBWF4bZJM2rX6u0f1SbwJ5c6K8I4RYO9mydTvaQ/etQ8Fy8bNv3aUX4NufM0GjqwvZOxHR7DkADD4cH0j9CkmGRQPR2l9fKjPEuE4SxYe781wxKr2QbFoZmMBVPYnU/caj4BC9xyfRGVFjeElrhP+MhR+7qq8S4tfvvlu9koxVbQ2Ujs+bMdO0e/SBpU8s+CHzZPTj+2WhTgicHGDwgXETnmxaJSITTsx+sI1PKrIOimD/8AKYb/ANva/wC2ufrgrD5bVi2/XlrYLNoGZrf0i96hXEknxjQa3fonxu5eVkuKc1qAX5MZIg9ziNfbptSxlumJjy3KmSx0Twf/AJTDf+3tf9tc8+UHglhMbZVLFlFNuYWygEzc3AXXb3V1kVzL5Sm/TrP7r/8ArTy6Dn1ErQ4ZZj9VZ/yk/Cm24fa/srP+Un/bTytoaQiUhxJjH9G2f7K1/lJ+FL/o2z/ZWv8AKT8KcOlWXg/RLNbFy+zJOqooAaOTMTMT9mJiCYmKah1b6Knd4Pa0+hQTt9CuvlpSW4Jb/srUczkt5faNKtPG+A9WM1q4zBjqrESZ7iN57qrxUjeJHKRPd5Dy3rVQzTXZDfhNoCTbtTpoEQnz0FMPw61/ZWx/gX8Km3SAJzKfAH+Xh76i3LtKwkZsBa/s7f8AAv4UteE2yufq7cBgvoLMxP2dq0T/ACqan+zHn9KP9BrA2QGwNv8Asrf+Wv4UluHW4nqkiYnq1iQASBpvBHtFOh4B/OlbGNaMs9nuIBA8QDsdaKMRm4ckZurSAYnIsSZ028DTZwSHa0k+CL5zt3CpGJuSSdSNQskSAOWmg35Cm0vlTI0I2I/Pq9dENkZsGh/q017kX8KbbC2x/Vp/Av4VLfE6yFVSIMgajxEmAaju/M6/HxrBGnwSaTbUSJHYGokju7wRWfMkBE21ggEdgainbeKjTSN4IDAeIBB1rdy8WMkk/h3AbD1RWCU31VutVlAc77H6FbH+5wx/4Fs0Lwv6i4O7rPjRQr+i2/8A9bCn/gW/woVg/wBXdHi33VZM5emROHnRP3I9xNE+GXYY+YP59lCOGHs2v2GHsJojgPSrF8T9xb+FXBppyHvkn8+NVHjL9XjbjJurJcHMFoEn+JIjvDUabibWEzraa6RAyrvvuYB0HlVQtOc+pJIUA/tSxP8A8mNRzvSQfqZ+2g9e4wWvi+FVHGRoBJXMmk66wQBpV36E2wcNnBYs7sXLGZcaEjuB39dc4t/f8TXT+hyxg7ekTnPmC7QalibbI/TSbm7DMVy/5TT+m2f3Xxu11DNXLflPb9Os/uvjdrofR1fUfgAre004DpTFttIp240ez8j2UpyJaElBrzn86UbTjRS2WdywIAyQN41cHcCdNaF4Dh1zENltIXYCTGgA7yToBRfE9Db64ftlFJYKAO0TJ1HIfwyd+6hJP4Or6eKt2tDWOxWe0onUAv5DKSJ8TGnr7qrOKxWZi3eZ7t4q3XujDupynKuUqO4/af1gAAnkWgbGgPFOhWLtKWCrcUakow2Ak6GDHtp2mHJjlVpAK9fpu3fAYFhmAnsyROneNd6jPdzCeUx6+7z/ABFaN0aADbTnqZ3M+z1eukZGgkMdb/sB/mPW73EFKFEt5ZIYkuW1GmmlQLw1EfZU+sgE++a2jVgULLTpWtOZj1T8a1mplrvsomHLlwQAJ3mTHgNhWrQBO8d2jGT/AIQaZzVotWDQ84AntTpGgbv8QBpFR2rRNZBJ75rBNWrLHXKSPAHl5CnHtkBQRB1305iN6YDeftNYTrWMVWt1qsoDnoB/9msjvwmGP/BQfCg2BP60eX+mrJdw04PCN/8AiWR7LVv8arOA9Nx4LVV0cr7ZB4Wezb/9Qe8UQwJ7VDuGHRfB7g/0mp+E9OiVx/ki0YLUaePPny28aplvAulzqyCXJUQPrFoK5fAzI8DrFXDAGpeD4Igui6HvZhIE3MwAJkgZ1OWSSdIOp1oZMfMtlxeokVzFcIu2ADdQqCTBkESP2SauHQ7iRbNaVSLaKCCSSZLc9YWYY5V0EEa7nWO4XdvIbZvrkJGjWgToZmQRBnn599SeBcJOHUr1meTJ7Crrpqd2PcNdBSxwuMtdE4YXCdroPZq5b8pzfp1n9yP9V2uk9ZXL/lMufp1r9yv+q9TTVIrn/ACpJMAEmpN3CEBiTsKGYfEEGQSD51asBhDiFtgxBzhj3gGD64NTqyeGKkmixdBMJ1WHDkdrEMSP2EBCe3tt/iqxtw9M5dhmbXVtYXUkDkBBoe3ELYuYe2pGjqFUDYBLnugD2VNxd7sv4I59xqvR3wjwSRDvYRVTPGU5RoDE7QG7x+FC8bjs8252TN5nMB+fOpXH8YZyjYfDlVYwN/8AS4J9K22+2hX4fdWZXs59xe0cPiLiD0Q2dARyJkHwgaeoUP63UmrX8oGGDsLqggKMubbNr3bwO+qXm13qL7OHJCpBF8TMeAA9lbD1DS5TgegSon4bDO+qqSAdSfQEa9onsgd8mmsZcLliO0Y3AOsCJjfU+uo4vaRy900tOIXAAA7gDYByAPUDRsUlY61F64o0CyY7hI08wWj1VHA0J5THrpoXdZB/Pj50v5zAkACdJyiJ3MTI2j28qxhKISYG+vuBMe6KTZvQynuIPsINLF9VIITUAEEsYn7URrsdNqijb1Vgj9xYJHcxHvpLKRE8wCPI6ilXGViWLEEkmAk6b7yB/wDVMXrsxEwAo13Mc9NPwomK1WVqaygOehr3ER8zwI/3FpT67Fv8KrmCb6Vh4fGkYTFlsLhp+qtob/7uK3aMXjPcR65kVd0ckYStkTh538Lre8H8KnYbS77fhUVMMylyBPbmO7epeHsmczbyfACeXj66U64YZXZYsE1GsPcqv4Q0Uwt8H0SD5EH7qomdNBq1dqQt2hdu7UjrKazEzrK5h8pdz9OtH/cr/ru10TrK5n8pFz9Mt/uFPsuXankeiOdewCK1Wjo1xDq3k+iVMeZ+MVUbZ0FFLOMhVHd+fjUbIYpUy28O4gL2Ow4UfXZyT3LbuT99XPHsRbunSMje8R8ao/ybYItevX21FpCi/tPqfYqj+KrhxF/o3J3y7esGqraO/HNz2wTxB9e/f2k61WWxHV3lJGYtAA5EzOvhpVhvtJI9v4UA4sgWLhPoajzOnuFIWbG+m91TbGQgxExy7tK5cW1MbSY8pqw9JOKEpJOrHQfGq1ZpXs5Mskx8nxpSvSHEVqlOcl2X2MxE+Z0J07tJ1pxVkaRoTMsAAum5Hj66hBaWtYBNxNuM0KQJXLPMQZgHWDvrTQYZQs6lz7CFUe+opQA/ypy1cIGhI8o3HjuKxhdxpKj+6fPQuY91aFo5S8dkMqz/AHmDMNPJTTRvGInT8ffTuHxRQGDoYBUhSpg8w6kbTBjSfMHGHbVlluMrQCodWgggEo4iR4gjzEVFdTodpAI8pI+8H2U/c4iztmftk5c0/WA0AkRlAHJYpvE3sxWFChRAAJ+0W+sSTqx50QlarKyaygMdn4PgB83tTzt2WHgerWpt3DSwbupnhl4LhbTGAFs2ZJ0A+jUVEs9KbDHLmhvLxgD2a1XkjsTS0EmUanypob+unSuvups7miOROk16MMZJALIrRuQSdAeUkAT+NVW3wa4pLBhYMqqQCGzGQIy6jUDU7g10XA8HOKDWgoZWUhp9EAyNfHuA10nlQnjY+bXXUCGkZ7oQk3CmitpMEjloKhlcltE9ctln4Rjjcs23bRmRcw2hwIfQf3g3qiiKvQ3hlhhh7TFSJtqSG0YT3jz19YqWr10xla2K2iWprnfT4I+LEvlKWwhBR4klnHaCwRlcbVf1uVFx6FxBBI7tYoyXJCTjzVHK7FgHa7a/jI++K2bJ1AZDy/Wp8Wq53ujlv7I9lQr3Ra2fqj2VNwZz/bvyWz5OsPlwZnQsxJgg7+R7stFOIMBh3b6zCNN9TUfo1ZW3ZyIIA0EeofCt8XP0DCNBHn+dKfpHbiVJIEW2WCR3zrVc6Ug9XcjYKTVgs2iYA2+FC+kmGLW7i8ypFIUkcixuKLtJ22pKnWiLdH7nNl9aD4Vn9B3O62fLMPjSM5HCXgihxW41qYvCLn9l7Ln40sYFlH6q4PEZWpSbi0QSKQDyqddsAcro87X4GmCi/ajzVh8KAuxpjWBql2MFbZQfnNpWk9lswjUwZIjWk3sBlUt1tpo5LcBYnaFA1O9awked6bY06LLx6DeOlNsh5g+w0QG1NYz6ik9aKQr61jAWaysitVrGOs8S4t1PDrWgJuWrSCdQv0aMW84EDzqg4niTFhIBiN/Ia13bF8E67huDIUMRh7ahYGpuWEUEeMge2uTcaFq3qE7QUIixOYxGo1J75rSeyuN+pb6LvwNXu4e06o7AqBIUnbT4VJbBvOtt/wCBvwqd8m+MfD4ELeAIzM6jNldQ0EJlYa7E6faiKuvB8f1yFiuQhmGXPmMAnKxIAjMsGOW1OpLoTJnyQv26Kvh+PnD2Ai2mZirFjlBX6zQZeQTtAXmBQjAcVLM3XjPcUjtQBoRm7I0hRqI8KvWL6KYe4xcoQxMkq7rJ79DFMX+iisoVbt1YO4Ks24MSykxptUJxlLsnH6iF2VSz0ozX+q7RBzRoPR7IGXnoQR4+dErVyRP57qqXG+ETims4VutCD0iQTbbtB0BGhC840liN1NWqxgjbtKNYRUUlo37KgzO5JHrNdGJuqOmLXklK1OZ6iK9Oh6sOOM1Ubp7xpg4tW2K5RmYjTU7eoVdC1c645Z6/iIX6sZm8kHZHrIHsqeSVRBxsCYK/jcO3WWXjWcvWsBcgz20mCNPCrTf+Ve2/ZezcVmAU5WUgNMHlMSar16xe+kJZQZ7Ika68tPOgtjCE4xUb+117tDmNRxSbdDT9nR0R/lMw9osptXmYGD6I/HlTmG6QpiredUdASQA0H7jVA6WW8uLuADeD+fZRvoe/6OR3OfeAa6K2IsjbC13ByaSvDz+TUtBUmwKDK2D0wJH1TSvmnh7qLIKkKaUwEGFFY3D17hR4AcxW+oXuHspqQCsXOCWzuqn/AAiot3ovZP8AVr6hH3VZOI4zD2ADedUBmCSdSBMaTVYufKDg8xAW+RyYIIPkCwNCkK6IeI6LJOW2nbIJ9IgACdWPLUUBew9pvpGuKsxIfl3+I/CrG3SbDXeuyX2tvcFtLYdCCDsSTOUCTMzsDQzittWuXlzHKoywV10WC08pImPGuaTfL9BWOMlY/d6O3eV5iD9oBgR66jno9dB/qm/at/yq4cIwROGsk6E2reh0PoipAwJkaDcc/GujiqE9OPg4r1R7h7KypeWt0OJPij0PwfiebCYLLIC2LE5gVmLS6kEDsyh1OkCdREhuKNYNzMoyFBowhID6kgxIkR3Ea9+kHA8Zc4WwAEWbNm0CqZnaLY0kk8p2A3im+PWQ0KCHjLImQWBJYjwlgP8ACK5smT1IOMddbDCHCVsF4y4+dgHYgHSWPPTfnrzoz0b482HdnFnEX5DIJe1bQLI1YFixeVOgkAHmaE37WVmOpkgnw7Y09hqwcHsHqUJ3OZvWWYmpYlUqK5XyiSuIfKLixbZ0sYe2F1Ge5dvE8tVtokec1TekHSvF4uw36U4JCRbtgWbZzjtqShLkKRpLEHWi3TLjfzW2irGe7IAP2PRJ8ASY8ga5hjekFw6Kco0iBBgaD1xO3qrq2znjCKXRNurcAtxMoHDZG27ZYQBBgBjtSOIcexD20RsRda0rZghJaG5NJ1J7iSY5RNDcFfu3HADaiST3QJknyp27hHVmWO0VkcgRMgieVdmDIq4P43ZpRf5HUegvSc4pGt3DN22ASebodMx/vAwD5g7mrUK4x0U478xv9awzqyMjqCJgkNKk6SGRfVNdK6P9O8Ni3FtCy3T6KXFAL+CkEhj4TNTyT91obm0WPCYY3HVBux35ADUn1CoXS3oCbR+cYaS4WHVgMrwSSzNujQSNBl2mkf8Ai1sO9xVtywOXMW5A6gCNJ8+6rWOllkW1cv1nWAlQFAkDQzOwGxnnpXK8sZ2vBR8k0zhiYpb19AzXLfa7aBZaFPaEfWMAwJ1inOL9GrmHxNq4TntXHlLo2JYElGH1HBkQe6R4HOkPD8J86N/OyAnMLSQYJUgy/IbEQJHfTN/pOxUoq9gtnh+1L/aI7/GkjlUGVyQc6sqPSfF5sTdI2By+zf3mjfRJYw8nm7fAUH43gf65R2T6XMBm1B8jr5Uc6HYd7lgC2rP239EE93dXWpqSs5vxlsPWqm2VpeF6NYg7oF/aYD3TNE7PRy4N2QeUn4VnJDPNBdsHRTi0SHR8/bH8J/GlDgkfX/8Aj/Ol5IH3GPyDwacBqYeEkfWHspB4ae8ew0eSD9xj8nB+k3Gbl+/cZ2PZZgq8kAYjKBy09sUHe4TuTVx+U6woxRATIcvaMRnZdZ7joRVKqbYH2YWq7cCwgv4U37z5bVo5GM9q4QM0ADWAgknviqRNGeAY09q0xPVMyOyjZspEg8xI7u6sqb2BNro6n0cxjtZtLdnrOrDEnczqPWFy0WmCCdNRv51z270pQFjLBi2hAjswdASdJmivRXCDiF+0gu5gzMbmpzW7aFZYhts2YKu+preq7pItF1HZQc3iKynPmVv7J/iNZTe7wS5I6V0Y6v5vhA7qontFzCKq2pljpAzOBuN6M8RtrbdWRrRVkd5tapuFBUj0tAO151UrGMS3grZdS6W7ZYoDGbMtgBSeQLEAxrExQ/hHSO7kuXnUHNdACiEUWyACLY0UAFRAH3ya5k/Y/wCR3G5L+Cw4n63d1ZI9RQ/eKtmFYKiDuA0ql2yHVS7BLbKFkNLsZUkANoJyxzO9HLeONx8ttWYnYc45k7AAd+gpcMlyd+A5U6Kd8rVxvnFk8uqgea3GPxFUzheFa7cEfV1M91dJ6Q4W3iQqXZGRtCpEidD+0Dt8aCDgzWrhcIuUA9pARvpEAaL4H31aTpaFxwsj8NtG23oQJ1LH0xpJ02B18ooZ0gxZVsiC4tsSUz6sQTMkxrJ+FHruIBnXcGs469u6cuUxbhdQdCBlpIy+WdE4WkijC+aUl+CCCQQZBBggjYg8j40Uu8Ott6MA+dDMVh8hINUuznlBx2dm4Xxs43B4K68F+sxFi5/efqhB82yq3maE8RZlfTkCD/G8+qda30Vwz2uEWHUwzYrrAeYDMbM6axlUz501xA5QCTAVdSeXbYazHPTWoT/L/vA0OgddsfSsDJ1bn9mT65ihas6G6GuSVCwNBlLuFEkcon20TvY9PnT25OcdZpGghWMk+VQMD0kUBr72QyI6LkO7KFYCTEEgtI07/Voq1T/Q7lss3Q9lxNy1aNtXRWlwykoQo3M6EkgEDwrqtu5ACgAAbAAADyA0rmfQ3phhUzaOlnN2bkGLQOot3lUmAuy3RKkRmgg10jD3VuKHRldG2ZSGU+RGlUUeOjzs8nKVsdLCtUhhSZonG0LIpBFazVomiChLLSGWlE1MtW0tgPdZdRKqZ156+PhTJWx4wctI5p8onQ+9iQHsqGIIKrm7TFlCMqqYmQFOmmnKuP4nh1y2cr23QjkykHu2NeoXul2BOpZ7h8MiMFAHrZSe+BVc450dwzvdvXASGZjBJjQwTsPrVT0/B6EXqmeeRbM7c49dWPG8HuWT1SqdNzEZjzPfFdD41wuxh7ROVVJGbRRoF7ZM79lRv3kDcig/E+KLeGYHXKjMO4MoPrAJie+pZE4lsaTKFcw7CZHnRTofxl8Lird5CfSysPtW2IDKfvHcQDRG3lfMukiJBmRIke6o2G4cEupOwZTA1JAYHQeVKpFXhvoDfO/P2VlI65fD2VlNzZL00dBThL3MMEu2yJtWXhTm+iK2WDSNgQmvdJFQMGoDZdey7RC6aDwGkdwqZwfi1x7CWrSDsIlsqxC9nKznUySJcwDp2tOVJwtlg5zIRF2DqCq5rYhSwMTAmB3+dcttJ+LKLsVZ4G+Je1cBVLNpmL3TqBKgBEAPbuE7KO7WBVjv4pQpS2MiHU69q4e+4RudJyjsjuoct24oZHzZLcm2DoMk5SU2kSRruZqZg7Ba4VO30wB/ZH8q58k3N0Oo1sgnAm45MRMR6qufR7gwXDM7Ey7DKD6LKoZTmB3BzsPVPKo3CMGGso2klROnPY6+qi/HccqIAuyiB5Aafnxr0cXX6o5JvZSekHQ3DtcJtg2mY/V28ZU6aa7RyoHxzB2g126hA6x2RUUQqohzs3ixLAa97VYsTxDMfzt/9z7qrHSPDkBYMrmYif7xzRp3Vp/o6MUr0yv4Ph7Z5Jkdx1B3112NO8T4YGOaJIEBe8+NPWrmRJYgfnYUV6Po7XQzZLSsGVWuuFOcwVKTqDIAnTek2y8uMUW7+jLlrhGVwc4AuZST2AbmdU0j0QR5T4VzrpZxLr7eHuAZVdrpy5pAy3cqydiY++ut/wBJ2b1sWMUxtOwRWDH03OhA+yS0b8208JuF6GYJAo+bo5ScpufSEEmTGbQEnwoJXKzz8mZQ0+zi7qW4niCoLEC/6IJ16sgDTnUngvRPEvZg4O/cVidDbZR6MAy0bd9d4SF9EBfIAfdTk01Oqvx/RH7t3pHD8P8AJtxC24axZZB3PdtqfInNrVh6J/J9irIv3Lz3LN1mBt/NsQgmZLZ/6sgaaMNifCunTSS1MkTl9RJ+CrWsPxS0BNzC4nvFxWtP5B7Yyty1KiY2FSLPFsUB9LgHH7rEWLg/+TIfdR5jSGijRByvtAscY+1YxS+eHZh7bRem7nSXDjRroQ7RcW5bM93bQUTYeVJNwxEmDpoTQAqAj9KsMzG2l9C8GCDKgkaSw0GpFU7HY3NbVrd1kZp21TTQ5gOYI5a6UF4u961cdD1ujMC0MQQDpB7qGf0uyghhoTJlTqYiToOVTblZ6+HHjgtPs7RwbFo1u24uBj1bO2h7Kzbk6jmy+vShty+127cd4+bWCq9UFZna7l6xQ0DWM0xOp02k1zSz0vZFCqyqFBCwYgE5iO/czUf/AMWXg0pcJlsxWdHJicwnWY33rpjm1TRnh+bCfE8e2PxLIW+gQ5rzA6FQcwtKR6WoBJ5kE7KtFuPArbRRbhyitd2HVoMxGc7KJIhd9O+ovDcT6TIiolubpEDW4Yygjn9IQZ5hK1gMDcv2XusyEBwFFySXMSzGdOzI1PMnuqeSXJ0h4e33MHYZliVjlP5NSuGYZrl7PbgNaykMRIzTosd5PuFET0QPUqz3Ar3AzELLPqRlmOyNB8OVTOF4EWcqjUKZ9ZI9p8fLlQWN/JV5VVROU538K1TnV1lPwObkXHo+twKJAHW28qERGbIuWTzae/YVJw11g6qWlQ4kAymaDsPOiGD4Hkwtu8BDJatXBECewsk7mMpJ3G21GsF0VssFIzAaMIY+fjXJttoZOqYIxN27cQM+Y7oDliQ2sDv1WiPBWm9a/vXLg7tTaU0Q4/hIwzcyhVh6mHwNCeCND2n+qt9pPIKbK7n1iozj70ysHcA3wK+fm7LzW4yfc23rNQOM4otU/hdszi0Xk4upAMMD3E76qBp8ag8YvnslAIO5Ikz3eFdmB+xHPL8gDftaTt3fyqz9B+ErfDG6qOBcC9tQwyoFdhB0zFmVZ7g3fVQxuJJ1O419Qro3CcD83wlq0xyk2w90/ZVu2VHMl2cr3kJ5VeMbFetgvE9ELKGEEsxJWTmIknUsR2EGoCqBIU9xrnXSewrXrVm0e3dvSrEbKpFlCPAsLjzzAFdOx3Gctu7dtgsSertAD0nQZTB7g4IMfYuHxrnPALXX8SLCTbw1sKrHUSq9WrEjTVmd/VVEknoNutnT8DbtG4bgUdYYljqdBAidtO7vNF0u1WOEXfpY5Ex7ZHwFWIJUJKmcWdVIeL0tXpkCligRFl6SWrRpNYBstSCa0aSTWMYWpBat0g1gDV1AdwD5gH4Uw2DQ/VX+EfhUlqbasEpHSbjdm1cNtbNt40LFAQraaeUSPOhWK4zhyIGHtjvo9xzoV115rguEBjJXkDpMaTvrUbB9BrSznthjy/nSUzvWXEkqQJv42cLoFUMx9EQMqdkeeubnRPozw5jaHXZgh1RBCkzqSxiQG3jQxUTpJwC4qgWbYNsCMqmCCSSdDyO/rqb0W40Wsm1eXJct7T9ZAIUg8yoGU+rvrY472WeVSiqDnEsTCFonNooAjQclA2jag7YqDJ7xHjr+NQOMcaZmOUgsNBOgX+dQsM7EjM06j3kezzrobNFUUPPWVrL41uksJ2XgeLD4W0vV3GBs20IyCD9GFOpIEUW4FhHSyiXPSH2WB05SRz8q3wG1+i4f9xZ/5aGiioJFRa3YliMThA1t0OxVh7jXObdm583YoJh4II0JyroBsWgbV09zGp7vd+TVJ4DhyMTes3BGZUeDyOqkjuMONa58zpothZA4TiUWS4grBOdsxLESTv2deWmx0ipOL48pMKFgwdB+FV7F4G4w9MKwuslwFYkhRDkjmYI/w1nDuHhhMzvz7jB9h0oudKy2m9hcX0FxH0cKylrb+iyggkGASdJ0O8a6UY410vS4HZWIYlmWRpmC5bZMSDlMtG0kd1VS9wpx6DT4HQ/h91CL10qxDaEbg71bHna6FeKMi48YxOGa2mGtXmTJba0ri2Bb7cBiDO7aiSFEO0b0ro3wYYax1ZILAsznaSdNjrAUBR5HvqldbPl41bcNiW6m2G1bJlJ5xMCfHKAPHWrxyOViZMajVBjhV+bgbkXSPLMNffV1NUPCvGX9pfcRV1LHfv18x4d4oyODOtpj01uaZz1mekOfiPTSaaL1mesahw0hqSblaL1hTdINYXpLGiajRNNsa2xptqxhDtTRpbU3E7a+VADEstV7ppctW8OASqvcYBDsez2mPlAA/wAY76zpD05w+FBXMLt0f1aHY/32EhPLVvCuTcc4/dxd03bja6hQBCoO5Qdhr5nc601F8WN3bDuEuyeZPl8aLWGiJ79hz8zQbhsOgNpiogZl3gjl+fCiNm843JiRqO6fdRO9bKZ6vz7KytZ6ylsx6P4LhSuDwpJgGxYgcz9EmvfGtS8p8q10fxQ/o/DpGpsYftc/1Sb0+E0pWSGb2FV0KmYPjB7wQeRqjHhLJxC7btXSG6trhuP2tEVSU9rV0ALIqnYbEr864heYqFS1kzTrLEgQOYOT2x31DIlaKYyqLijcLu27Qx0iSpKltPMn105xLoriBks2iq37g6y2VeBqxf0jESAdDT2A4SRhbd+ZDveRgNQkQVG28oQfE1IXibBrD5yWtwASqjJH1dPSG+rawalG1/Rfvog3eJvbxFuw6ZjcfqgwPo3MwSDyIk8qkYThQuPcusFNsdkgjXMoUx4D76av41Vxli87Qvzm27OOQaCxEbDep3Vuj4i0OVzMV9vdI2KzV44VFRn5v+ibm9r+AZbwKLqqieXOPHXap1q1oKT1LfZIqRbQ/j3DzroigXYq+eyQdsrT5EEVvhnQvE2bFl8Li71gtbts1u59JazFQT2T6M+Rqu9J+lC2lNu0yvdbcjtKk+I0LeHKNa7BbGVVUtJCqCY3IABPrOtaZOVFLHHOKWP12Es4lftWLmRv4W+4LSl+VHDKYv2cThyN89qQPWpn3VcHAI7/AFVGfDDLB27jqPKKSyTggXhunWAueji7I8HJT/WAKJWuJWX9C9ab9m6h+40LxfRbDXP1liyf/TUH1xBqicT6H4Y8Vt4dbYVGw73GVSR2h1hBkkxooPdpRF9NM6srTtr5a1og9x9lcvxXye4dPR61fK5/Kg1vo4uoa5eV1jN9Joe5l09FuXdBG4og9JeTtEHuPspu5dA3IHmQPvrgTWVGKe01y51azrnJYwoIA7yWMRScRwxVnNJbXTeDO0nQxprWoKwX8nbsX0jw1v8AWYiyvgbqz7ASaC4z5SsCm11rh/3dtj72gVx9LIkxHu0/GiFi1CLI9O5PKMqAfFjPlQuhl9Oi4cS+V4D9Thz4Ndf/AKU/7qqPFOmuKxMh7pCfYt9hSPHLq3rJoTxN5uNG2v58qawNrO4BMaGnCoRXSERr5fGtEVoHUx+daMgLdth7gCn7Q56xJ9dK3RVK9A3C4trZlCQfcfMc6OcP4211sjKATrmB7iOX86h/0Su3fseVS8Dw/qnJI5aeVJKeikYNMCRWUnNWVhqPSnR8/oeG/cWP+UlE1Xs0L6P3P0TDACT1FjnAH0Sbnl99EAs76+A9Eern66Y5jDegSOUmeWgPt2rl2Ds3HN651Vx7QnMUgAXQpa2XnXImYvA3OXurpHEsTltXGnQI3LwIH3iqp0bWcFlH17lwnSOYQA9/o/DlUJx5SopF8VYLtcZi2mGzEoraExJYsTr4STA5TQs40tmskAC2MwManrC8z5FRQTGu4uELqd/Ig7n10Vd/0knlctT6w6OPczVOWjpoFcQuFuH2n59ifU9y2fw9dZcxLrgkdHdXUDtK2sB2Qg94Cx7BUi3gv0Io5yAO+pg5Vzq4JE+J9orWCvW+oi12whYfSbMRFwyPsEnurolJ1/l/skl8foViOP3kwa3Ll0tcuki2OyCF+00DUxr/AIlFVC5i3YZWuOw3guxHsJit43iD3iCxGggAaADfQfnYUyhrqRBsdsABl0kAiRtIkSPZNeguj/SVcbYF9QVDM6lZmCp5GBIggivP1oTXSPk74l9C1kAjq2zzOhDz7CMsRU8jVh42rOjNfjv93upHr8vDyoeMaBzpt+JhTUxAj1hPxoRxPhyPcS8ABdQZQ49LLr2T3jU1q9xiNqiXeMiiAmAhxDDWhPFeBSMyQHWYnYg7ofA6a7gwRWYjiQ3B2pgceYHtD7tP50QlGwWFL8Ru5lIKG4csglSpVdcuhgnlpNEMbw1G9MT46zTfRviIGPxVwx2ut994H/pqx4jH2X9NFPiND7qwxT24Gg2n2zTV6yMyoJhE7jqZLN99We9hMM+zMvnr7xrUHF8KdVJsXA5OhWZJWNoPf4VqGiyp8RtppG8GYPOTv6qj4RiGkcgfZBqdiOEXzqbNwRzKkedQXBUHlyrBlV6GbSEkAbnQeewopxhsirbHIajfbx56zTfAbM3c32QWHn6I95n1UrimEYnrBDIdARrEcm7jSt3KjLUWyZ0fUG2wnXNtOoED3TRAjIyyZnb1QefLWqnbvFCCpg94q0YRSShIMlZPOD2aWaXY+OTK71larK1RH5HpTo836Hhv3Fj/AJSVLa4KHdHAThcOBP6izy/3SVJxII5HxMfypzjBnH7zGxdVRLFYAHPUVXeG4s27VtcrAqsEaekSWJ08TRzEEyZBjyqBdsEnQH2GaTjuxuWqKicQlrFubgENmXXYEsrCfDQ6+NFMRw9T9Ip1AIyjaCNIHxof0p4Q57arIOh5ageOmv405YlHSzqYREGUaG4AiQCeRJOu1c2SO1R1RnqwavDm6jEIWP0jEjN9WVIjy0HsqDwLAG11isQQxQ6TyzAiDyhqsGNd1BDpI01EwSfEaGhty6kSAVG5JbT7oo8pU0xopN2ip3eDuCdok8+U6U7h+Bu38vxqxuUXkzkiYGu+o19lbwWLZxLWmTUwPx8fCqrJN6QsoQjtkHC8DA9L2D4mrRwa2tkHKRLRPkNvM6mmL6DKrBSIMHTv0pUnKNPyKCvlsWUk466CbcR8aZucQAoW1xhypFxid6sQol3ccTUZsUaYYfmKStrvBpjUKN0nfTw7v50nMfGtmdd6RlIO1YwB6Pibl0/nViaLOpoV0XWRcP7P/UaNm0e4mijERvOktqYk/n41JZPCtfN9NjO+1YKGmvuugZo86DcYPZJO8iDRs2jzBpm9ggwhlkeNYJCwdvJZBG7AewfzJ9lQ0LWO0hJk6qdiIO/fRO9g2CqF2AiKH4zDOwgiNe6ppeQv4oewVq1dOdFyON0Pok96+PhRPBKZObeY37qHYVIUKFgDfzolauHKCZ58vGPXST0ikOyqxWUmspgWgmuyfsj7qxqyspznG2rVZWUDDeK9A+fwpLb+ysrKVlY9GH0BTN30fZWVlZjxMHLyFKbn51lZWRpdChWGsrKPyJ/5E1larKIDdJrKymQGZWx+ffWVlYA1Y2NOisrKKMJNKrVZWCaNZWVlYxo7VqsrKUJgpfKsrKDCiJWVlZWMf//Z"/>
          <p:cNvSpPr>
            <a:spLocks noChangeAspect="1" noChangeArrowheads="1"/>
          </p:cNvSpPr>
          <p:nvPr/>
        </p:nvSpPr>
        <p:spPr bwMode="auto">
          <a:xfrm>
            <a:off x="63500" y="-782638"/>
            <a:ext cx="1609725" cy="16097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8206" name="Picture 14" descr="http://t3.gstatic.com/images?q=tbn:ANd9GcShpVyT3OCghELRTOyyCXnz3TTtf8pY7eU6Gp__lMRGXsegIuh2"/>
          <p:cNvPicPr>
            <a:picLocks noChangeAspect="1" noChangeArrowheads="1"/>
          </p:cNvPicPr>
          <p:nvPr/>
        </p:nvPicPr>
        <p:blipFill>
          <a:blip r:embed="rId2" cstate="print"/>
          <a:srcRect/>
          <a:stretch>
            <a:fillRect/>
          </a:stretch>
        </p:blipFill>
        <p:spPr bwMode="auto">
          <a:xfrm>
            <a:off x="6444208" y="2420888"/>
            <a:ext cx="2520280" cy="30243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206"/>
                                        </p:tgtEl>
                                        <p:attrNameLst>
                                          <p:attrName>style.visibility</p:attrName>
                                        </p:attrNameLst>
                                      </p:cBhvr>
                                      <p:to>
                                        <p:strVal val="visible"/>
                                      </p:to>
                                    </p:set>
                                    <p:anim to="" calcmode="lin" valueType="num">
                                      <p:cBhvr>
                                        <p:cTn id="12" dur="1" fill="hold"/>
                                        <p:tgtEl>
                                          <p:spTgt spid="820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
                                        <p:tgtEl>
                                          <p:spTgt spid="4"/>
                                        </p:tgtEl>
                                      </p:cBhvr>
                                    </p:animEffect>
                                    <p:anim calcmode="lin" valueType="num">
                                      <p:cBhvr>
                                        <p:cTn id="18" dur="400" fill="hold"/>
                                        <p:tgtEl>
                                          <p:spTgt spid="4"/>
                                        </p:tgtEl>
                                        <p:attrNameLst>
                                          <p:attrName>ppt_x</p:attrName>
                                        </p:attrNameLst>
                                      </p:cBhvr>
                                      <p:tavLst>
                                        <p:tav tm="0">
                                          <p:val>
                                            <p:strVal val="#ppt_x"/>
                                          </p:val>
                                        </p:tav>
                                        <p:tav tm="100000">
                                          <p:val>
                                            <p:strVal val="#ppt_x"/>
                                          </p:val>
                                        </p:tav>
                                      </p:tavLst>
                                    </p:anim>
                                    <p:anim calcmode="lin" valueType="num">
                                      <p:cBhvr>
                                        <p:cTn id="19" dur="400" fill="hold"/>
                                        <p:tgtEl>
                                          <p:spTgt spid="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764704"/>
            <a:ext cx="5472608" cy="5361459"/>
          </a:xfrm>
          <a:solidFill>
            <a:srgbClr val="FFFF00"/>
          </a:solidFill>
        </p:spPr>
        <p:txBody>
          <a:bodyPr>
            <a:normAutofit lnSpcReduction="10000"/>
          </a:bodyPr>
          <a:lstStyle/>
          <a:p>
            <a:pPr algn="ctr">
              <a:buNone/>
            </a:pPr>
            <a:r>
              <a:rPr lang="es-CO" sz="3600" dirty="0" smtClean="0"/>
              <a:t>  Nuestros restaurantes deben estar en las ciudades, porque de otro modo los obreros que trabajan en ellos no podrían alcanzar a la gente y enseñarles los principios que rigen la vida sana.-</a:t>
            </a:r>
            <a:r>
              <a:rPr lang="es-CO" sz="3600" dirty="0" smtClean="0">
                <a:solidFill>
                  <a:srgbClr val="FF0000"/>
                </a:solidFill>
              </a:rPr>
              <a:t>2MS 162 (1903). </a:t>
            </a:r>
          </a:p>
          <a:p>
            <a:endParaRPr lang="es-CO" dirty="0"/>
          </a:p>
        </p:txBody>
      </p:sp>
      <p:pic>
        <p:nvPicPr>
          <p:cNvPr id="7170" name="Picture 2" descr="http://t1.gstatic.com/images?q=tbn:ANd9GcSM6q77fL7_drz5CXXh9GIJODfjC_oEFukI0QInR4FFiQzDibNo2w"/>
          <p:cNvPicPr>
            <a:picLocks noChangeAspect="1" noChangeArrowheads="1"/>
          </p:cNvPicPr>
          <p:nvPr/>
        </p:nvPicPr>
        <p:blipFill>
          <a:blip r:embed="rId2" cstate="print"/>
          <a:srcRect/>
          <a:stretch>
            <a:fillRect/>
          </a:stretch>
        </p:blipFill>
        <p:spPr bwMode="auto">
          <a:xfrm>
            <a:off x="5652120" y="1340768"/>
            <a:ext cx="3168352" cy="4104456"/>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84176"/>
          </a:xfrm>
          <a:solidFill>
            <a:srgbClr val="FFFF00"/>
          </a:solidFill>
        </p:spPr>
        <p:txBody>
          <a:bodyPr>
            <a:normAutofit/>
          </a:bodyPr>
          <a:lstStyle/>
          <a:p>
            <a:pPr>
              <a:buNone/>
            </a:pPr>
            <a:r>
              <a:rPr lang="es-CO" dirty="0" smtClean="0"/>
              <a:t>    El Señor nos ha indicado repetidamente que debemos trabajar en las ciudades desde puestos de avanzada ubicados fuera de ellas.</a:t>
            </a:r>
          </a:p>
        </p:txBody>
      </p:sp>
      <p:sp>
        <p:nvSpPr>
          <p:cNvPr id="4" name="3 Rectángulo"/>
          <p:cNvSpPr/>
          <p:nvPr/>
        </p:nvSpPr>
        <p:spPr>
          <a:xfrm>
            <a:off x="251520" y="2348879"/>
            <a:ext cx="4968552" cy="2677656"/>
          </a:xfrm>
          <a:prstGeom prst="rect">
            <a:avLst/>
          </a:prstGeom>
        </p:spPr>
        <p:txBody>
          <a:bodyPr wrap="square">
            <a:spAutoFit/>
          </a:bodyPr>
          <a:lstStyle/>
          <a:p>
            <a:pPr algn="ctr"/>
            <a:r>
              <a:rPr lang="es-CO" sz="2400" dirty="0" smtClean="0"/>
              <a:t>En esas ciudades debemos tener casas de culto, como monumentos de Dios, pero las instituciones destinadas a la publicación de la verdad, a la curación de los enfermos y a la preparación de los obreros deben establecerse fuera de las ciudades.</a:t>
            </a:r>
          </a:p>
        </p:txBody>
      </p:sp>
      <p:sp>
        <p:nvSpPr>
          <p:cNvPr id="5" name="4 Rectángulo"/>
          <p:cNvSpPr/>
          <p:nvPr/>
        </p:nvSpPr>
        <p:spPr>
          <a:xfrm>
            <a:off x="179512" y="5301208"/>
            <a:ext cx="8712968" cy="1384995"/>
          </a:xfrm>
          <a:prstGeom prst="rect">
            <a:avLst/>
          </a:prstGeom>
          <a:solidFill>
            <a:srgbClr val="FFFF00"/>
          </a:solidFill>
        </p:spPr>
        <p:txBody>
          <a:bodyPr wrap="square">
            <a:spAutoFit/>
          </a:bodyPr>
          <a:lstStyle/>
          <a:p>
            <a:r>
              <a:rPr lang="es-CO" dirty="0" smtClean="0"/>
              <a:t> </a:t>
            </a:r>
            <a:r>
              <a:rPr lang="es-CO" sz="2800" dirty="0" smtClean="0"/>
              <a:t>Es especialmente importante que nuestra juventud sea protegida de las tentaciones de la vida en la ciudad.</a:t>
            </a:r>
            <a:r>
              <a:rPr lang="es-CO" sz="2800" dirty="0" smtClean="0">
                <a:solidFill>
                  <a:srgbClr val="FF0000"/>
                </a:solidFill>
              </a:rPr>
              <a:t>-2MS 411 (1907)</a:t>
            </a:r>
            <a:r>
              <a:rPr lang="es-CO" sz="2800" dirty="0" smtClean="0"/>
              <a:t>. </a:t>
            </a:r>
          </a:p>
        </p:txBody>
      </p:sp>
      <p:pic>
        <p:nvPicPr>
          <p:cNvPr id="6146" name="Picture 2" descr="http://t1.gstatic.com/images?q=tbn:ANd9GcR5ERdvCzyOoo4xpK_udlIYGzDHe7lsuefQb-xf7KUgOVFgMGg2"/>
          <p:cNvPicPr>
            <a:picLocks noChangeAspect="1" noChangeArrowheads="1"/>
          </p:cNvPicPr>
          <p:nvPr/>
        </p:nvPicPr>
        <p:blipFill>
          <a:blip r:embed="rId2" cstate="print"/>
          <a:srcRect/>
          <a:stretch>
            <a:fillRect/>
          </a:stretch>
        </p:blipFill>
        <p:spPr bwMode="auto">
          <a:xfrm>
            <a:off x="5220072" y="2204864"/>
            <a:ext cx="3672408"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146"/>
                                        </p:tgtEl>
                                        <p:attrNameLst>
                                          <p:attrName>style.visibility</p:attrName>
                                        </p:attrNameLst>
                                      </p:cBhvr>
                                      <p:to>
                                        <p:strVal val="visible"/>
                                      </p:to>
                                    </p:set>
                                    <p:anim to="" calcmode="lin" valueType="num">
                                      <p:cBhvr>
                                        <p:cTn id="17" dur="1" fill="hold"/>
                                        <p:tgtEl>
                                          <p:spTgt spid="614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 to="" calcmode="lin" valueType="num">
                                      <p:cBhvr>
                                        <p:cTn id="22" dur="1" fill="hold"/>
                                        <p:tgtEl>
                                          <p:spTgt spid="4"/>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anim calcmode="lin" valueType="num">
                                      <p:cBhvr>
                                        <p:cTn id="28" dur="400" fill="hold"/>
                                        <p:tgtEl>
                                          <p:spTgt spid="5"/>
                                        </p:tgtEl>
                                        <p:attrNameLst>
                                          <p:attrName>ppt_x</p:attrName>
                                        </p:attrNameLst>
                                      </p:cBhvr>
                                      <p:tavLst>
                                        <p:tav tm="0">
                                          <p:val>
                                            <p:strVal val="#ppt_x"/>
                                          </p:val>
                                        </p:tav>
                                        <p:tav tm="100000">
                                          <p:val>
                                            <p:strVal val="#ppt_x"/>
                                          </p:val>
                                        </p:tav>
                                      </p:tavLst>
                                    </p:anim>
                                    <p:anim calcmode="lin" valueType="num">
                                      <p:cBhvr>
                                        <p:cTn id="29" dur="400" fill="hold"/>
                                        <p:tgtEl>
                                          <p:spTgt spid="5"/>
                                        </p:tgtEl>
                                        <p:attrNameLst>
                                          <p:attrName>ppt_y</p:attrName>
                                        </p:attrNameLst>
                                      </p:cBhvr>
                                      <p:tavLst>
                                        <p:tav tm="0">
                                          <p:val>
                                            <p:strVal val="#ppt_y+0.31"/>
                                          </p:val>
                                        </p:tav>
                                        <p:tav tm="100000">
                                          <p:val>
                                            <p:strVal val="#ppt_y+0.31"/>
                                          </p:val>
                                        </p:tav>
                                      </p:tavLst>
                                    </p:anim>
                                    <p:anim calcmode="lin" valueType="num">
                                      <p:cBhvr>
                                        <p:cTn id="3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p:bldP spid="5"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60000"/>
              <a:lumOff val="40000"/>
            </a:schemeClr>
          </a:solidFill>
        </p:spPr>
        <p:txBody>
          <a:bodyPr>
            <a:normAutofit fontScale="90000"/>
          </a:bodyPr>
          <a:lstStyle/>
          <a:p>
            <a:r>
              <a:rPr lang="es-CO" dirty="0" smtClean="0"/>
              <a:t/>
            </a:r>
            <a:br>
              <a:rPr lang="es-CO" dirty="0" smtClean="0"/>
            </a:br>
            <a:r>
              <a:rPr lang="es-CO" dirty="0" smtClean="0"/>
              <a:t>No se recomiendan traslados </a:t>
            </a:r>
            <a:r>
              <a:rPr lang="es-CO" b="1" dirty="0" smtClean="0">
                <a:solidFill>
                  <a:srgbClr val="0070C0"/>
                </a:solidFill>
              </a:rPr>
              <a:t>apresurados</a:t>
            </a:r>
            <a:r>
              <a:rPr lang="es-CO" dirty="0" smtClean="0"/>
              <a:t> al campo </a:t>
            </a:r>
            <a:br>
              <a:rPr lang="es-CO" dirty="0" smtClean="0"/>
            </a:br>
            <a:endParaRPr lang="es-CO" dirty="0"/>
          </a:p>
        </p:txBody>
      </p:sp>
      <p:sp>
        <p:nvSpPr>
          <p:cNvPr id="3" name="2 Marcador de contenido"/>
          <p:cNvSpPr>
            <a:spLocks noGrp="1"/>
          </p:cNvSpPr>
          <p:nvPr>
            <p:ph idx="1"/>
          </p:nvPr>
        </p:nvSpPr>
        <p:spPr>
          <a:xfrm>
            <a:off x="0" y="1772816"/>
            <a:ext cx="6084168" cy="2664296"/>
          </a:xfrm>
        </p:spPr>
        <p:txBody>
          <a:bodyPr>
            <a:normAutofit fontScale="85000" lnSpcReduction="20000"/>
          </a:bodyPr>
          <a:lstStyle/>
          <a:p>
            <a:pPr>
              <a:buNone/>
            </a:pPr>
            <a:r>
              <a:rPr lang="es-CO" dirty="0" smtClean="0"/>
              <a:t>     </a:t>
            </a:r>
          </a:p>
          <a:p>
            <a:pPr algn="ctr">
              <a:buNone/>
            </a:pPr>
            <a:r>
              <a:rPr lang="es-CO" dirty="0" smtClean="0"/>
              <a:t>Que todos tomen el tiempo necesario para realizar cuidadosas consideraciones para que no sean como el hombre de la parábola que comenzó a edificar y luego fue incapaz de terminar.</a:t>
            </a:r>
          </a:p>
        </p:txBody>
      </p:sp>
      <p:pic>
        <p:nvPicPr>
          <p:cNvPr id="5122" name="Picture 2" descr="http://t2.gstatic.com/images?q=tbn:ANd9GcRS4z_plpjlcWWlAx8BlpupW04_kFFVJmsBsro7M1AxCbjxBa541A"/>
          <p:cNvPicPr>
            <a:picLocks noChangeAspect="1" noChangeArrowheads="1"/>
          </p:cNvPicPr>
          <p:nvPr/>
        </p:nvPicPr>
        <p:blipFill>
          <a:blip r:embed="rId2" cstate="print"/>
          <a:srcRect/>
          <a:stretch>
            <a:fillRect/>
          </a:stretch>
        </p:blipFill>
        <p:spPr bwMode="auto">
          <a:xfrm>
            <a:off x="6156176" y="1844824"/>
            <a:ext cx="2466975" cy="2736304"/>
          </a:xfrm>
          <a:prstGeom prst="rect">
            <a:avLst/>
          </a:prstGeom>
          <a:noFill/>
        </p:spPr>
      </p:pic>
      <p:sp>
        <p:nvSpPr>
          <p:cNvPr id="5" name="4 Rectángulo"/>
          <p:cNvSpPr/>
          <p:nvPr/>
        </p:nvSpPr>
        <p:spPr>
          <a:xfrm>
            <a:off x="251520" y="5085184"/>
            <a:ext cx="8640960" cy="1846659"/>
          </a:xfrm>
          <a:prstGeom prst="rect">
            <a:avLst/>
          </a:prstGeom>
          <a:solidFill>
            <a:schemeClr val="accent2">
              <a:lumMod val="60000"/>
              <a:lumOff val="40000"/>
            </a:schemeClr>
          </a:solidFill>
        </p:spPr>
        <p:txBody>
          <a:bodyPr wrap="square">
            <a:spAutoFit/>
          </a:bodyPr>
          <a:lstStyle/>
          <a:p>
            <a:pPr algn="ctr">
              <a:buNone/>
            </a:pPr>
            <a:r>
              <a:rPr lang="es-CO" sz="3200" dirty="0" smtClean="0"/>
              <a:t>No debe realizarse ningún movimiento sin considerar cuidadosamente ese movimiento y sus resultados; todo debe ser tenido en cuenta... </a:t>
            </a:r>
          </a:p>
          <a:p>
            <a:endParaRPr lang="es-CO"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to="" calcmode="lin" valueType="num">
                                      <p:cBhvr>
                                        <p:cTn id="7" dur="1" fill="hold"/>
                                        <p:tgtEl>
                                          <p:spTgt spid="512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6453336"/>
          </a:xfrm>
          <a:solidFill>
            <a:schemeClr val="accent3">
              <a:lumMod val="20000"/>
              <a:lumOff val="80000"/>
            </a:schemeClr>
          </a:solidFill>
        </p:spPr>
        <p:txBody>
          <a:bodyPr>
            <a:normAutofit fontScale="92500" lnSpcReduction="10000"/>
          </a:bodyPr>
          <a:lstStyle/>
          <a:p>
            <a:pPr algn="ctr">
              <a:buNone/>
            </a:pPr>
            <a:r>
              <a:rPr lang="es-CO" dirty="0" smtClean="0"/>
              <a:t>    Puede haber personas que se apresuran a hacer una cosa, y que se comprometen en negocios acerca de los cuales </a:t>
            </a:r>
            <a:r>
              <a:rPr lang="es-CO" u="sng" dirty="0" smtClean="0">
                <a:solidFill>
                  <a:srgbClr val="0070C0"/>
                </a:solidFill>
              </a:rPr>
              <a:t>no saben nada</a:t>
            </a:r>
            <a:r>
              <a:rPr lang="es-CO" dirty="0" smtClean="0"/>
              <a:t>. Dios no requiere que se haga esto... </a:t>
            </a:r>
          </a:p>
          <a:p>
            <a:pPr>
              <a:buNone/>
            </a:pPr>
            <a:endParaRPr lang="es-CO" dirty="0" smtClean="0"/>
          </a:p>
          <a:p>
            <a:pPr algn="ctr">
              <a:buNone/>
            </a:pPr>
            <a:r>
              <a:rPr lang="es-CO" dirty="0" smtClean="0"/>
              <a:t>    </a:t>
            </a:r>
            <a:r>
              <a:rPr lang="es-CO" dirty="0" smtClean="0">
                <a:solidFill>
                  <a:srgbClr val="0070C0"/>
                </a:solidFill>
              </a:rPr>
              <a:t>No se haga nada en forma desordenada para que no se produzcan grandes pérdidas ni se sacrifiquen las propiedades a causa de </a:t>
            </a:r>
            <a:r>
              <a:rPr lang="es-CO" u="sng" dirty="0" smtClean="0">
                <a:solidFill>
                  <a:srgbClr val="0070C0"/>
                </a:solidFill>
              </a:rPr>
              <a:t>discursos ardientes e repulsivos que despiertan un entusiasmo que no está de acuerdo con la voluntad de Dios</a:t>
            </a:r>
            <a:r>
              <a:rPr lang="es-CO" dirty="0" smtClean="0"/>
              <a:t>; para que una victoria que es esencial que se obtenga no se convierta en derrota por falta de una moderación sensata, de proyectos adecuados, de principios sólidos y de propósitos definidos.*</a:t>
            </a:r>
            <a:r>
              <a:rPr lang="es-CO" dirty="0" smtClean="0">
                <a:solidFill>
                  <a:srgbClr val="FF0000"/>
                </a:solidFill>
              </a:rPr>
              <a:t>-2MS 415-416 (1893). </a:t>
            </a:r>
          </a:p>
          <a:p>
            <a:endParaRPr lang="es-CO" dirty="0" smtClean="0"/>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4122"/>
          </a:xfrm>
          <a:solidFill>
            <a:srgbClr val="FFFF00"/>
          </a:solidFill>
        </p:spPr>
        <p:txBody>
          <a:bodyPr>
            <a:normAutofit fontScale="90000"/>
          </a:bodyPr>
          <a:lstStyle/>
          <a:p>
            <a:r>
              <a:rPr lang="es-CO" dirty="0" smtClean="0"/>
              <a:t/>
            </a:r>
            <a:br>
              <a:rPr lang="es-CO" dirty="0" smtClean="0"/>
            </a:br>
            <a:r>
              <a:rPr lang="es-CO" sz="3600" dirty="0" smtClean="0">
                <a:latin typeface="Algerian" pitchFamily="82" charset="0"/>
              </a:rPr>
              <a:t>¿Cuan será</a:t>
            </a:r>
            <a:r>
              <a:rPr lang="es-CO" dirty="0" smtClean="0"/>
              <a:t> </a:t>
            </a:r>
            <a:r>
              <a:rPr lang="es-CO" sz="3600" dirty="0" smtClean="0">
                <a:latin typeface="Algerian" pitchFamily="82" charset="0"/>
              </a:rPr>
              <a:t>La señal para huir de las ciudades? </a:t>
            </a:r>
            <a:br>
              <a:rPr lang="es-CO" sz="3600" dirty="0" smtClean="0">
                <a:latin typeface="Algerian" pitchFamily="82" charset="0"/>
              </a:rPr>
            </a:br>
            <a:endParaRPr lang="es-CO" dirty="0">
              <a:latin typeface="Algerian" pitchFamily="82" charset="0"/>
            </a:endParaRPr>
          </a:p>
        </p:txBody>
      </p:sp>
      <p:sp>
        <p:nvSpPr>
          <p:cNvPr id="3" name="2 Marcador de contenido"/>
          <p:cNvSpPr>
            <a:spLocks noGrp="1"/>
          </p:cNvSpPr>
          <p:nvPr>
            <p:ph idx="1"/>
          </p:nvPr>
        </p:nvSpPr>
        <p:spPr>
          <a:xfrm>
            <a:off x="0" y="1268760"/>
            <a:ext cx="8686800" cy="5589240"/>
          </a:xfrm>
        </p:spPr>
        <p:txBody>
          <a:bodyPr>
            <a:normAutofit/>
          </a:bodyPr>
          <a:lstStyle/>
          <a:p>
            <a:pPr>
              <a:buNone/>
            </a:pPr>
            <a:r>
              <a:rPr lang="es-CO" dirty="0" smtClean="0"/>
              <a:t>    No está lejano el tiempo en que, como los primeros discípulos, seremos obligados a buscar refugio en lugares desolados y solitarios. </a:t>
            </a:r>
          </a:p>
          <a:p>
            <a:endParaRPr lang="es-CO" dirty="0" smtClean="0"/>
          </a:p>
          <a:p>
            <a:pPr>
              <a:buNone/>
            </a:pPr>
            <a:r>
              <a:rPr lang="es-CO" dirty="0" smtClean="0"/>
              <a:t>     Así como </a:t>
            </a:r>
            <a:r>
              <a:rPr lang="es-CO" b="1" u="sng" dirty="0" smtClean="0">
                <a:solidFill>
                  <a:srgbClr val="0070C0"/>
                </a:solidFill>
              </a:rPr>
              <a:t>el sitio de Jerusalén por los ejércitos romanos fue la señal para que huyesen los cristianos de Judea, </a:t>
            </a:r>
            <a:r>
              <a:rPr lang="es-CO" dirty="0" smtClean="0"/>
              <a:t>así la asunción de poder por parte de nuestra nación [los </a:t>
            </a:r>
            <a:r>
              <a:rPr lang="es-CO" dirty="0" smtClean="0">
                <a:solidFill>
                  <a:srgbClr val="FF0000"/>
                </a:solidFill>
              </a:rPr>
              <a:t>Estados Unidos</a:t>
            </a:r>
            <a:r>
              <a:rPr lang="es-CO" dirty="0" smtClean="0"/>
              <a:t>], con </a:t>
            </a:r>
            <a:r>
              <a:rPr lang="es-CO" b="1" u="sng" dirty="0" smtClean="0">
                <a:solidFill>
                  <a:srgbClr val="0070C0"/>
                </a:solidFill>
              </a:rPr>
              <a:t>el decreto que imponga el día de descanso papel, será para nosotros una amonestación</a:t>
            </a:r>
            <a:r>
              <a:rPr lang="es-CO" dirty="0" smtClean="0"/>
              <a:t>. </a:t>
            </a:r>
          </a:p>
          <a:p>
            <a:endParaRPr lang="es-CO" dirty="0" smtClean="0"/>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9144000" cy="6597352"/>
          </a:xfrm>
          <a:solidFill>
            <a:schemeClr val="accent2">
              <a:lumMod val="20000"/>
              <a:lumOff val="80000"/>
            </a:schemeClr>
          </a:solidFill>
        </p:spPr>
        <p:txBody>
          <a:bodyPr>
            <a:normAutofit fontScale="92500" lnSpcReduction="20000"/>
          </a:bodyPr>
          <a:lstStyle/>
          <a:p>
            <a:pPr>
              <a:buNone/>
            </a:pPr>
            <a:r>
              <a:rPr lang="es-CO" dirty="0" smtClean="0"/>
              <a:t>    Específicamente, ese será el cumplimientos de </a:t>
            </a:r>
            <a:r>
              <a:rPr lang="es-CO" dirty="0" smtClean="0">
                <a:solidFill>
                  <a:srgbClr val="FF0000"/>
                </a:solidFill>
              </a:rPr>
              <a:t>Apocalipsis 13: 15-17:</a:t>
            </a:r>
            <a:r>
              <a:rPr lang="es-CO" dirty="0" smtClean="0"/>
              <a:t>  “Y se le permitió infundir aliento a la imagen de la bestia, para que la </a:t>
            </a:r>
            <a:r>
              <a:rPr lang="es-CO" u="sng" dirty="0" smtClean="0">
                <a:solidFill>
                  <a:srgbClr val="0070C0"/>
                </a:solidFill>
              </a:rPr>
              <a:t>imagen hablase e hiciese matar a todo el que no la adorase.</a:t>
            </a:r>
          </a:p>
          <a:p>
            <a:pPr>
              <a:buNone/>
            </a:pPr>
            <a:endParaRPr lang="es-CO" u="sng" dirty="0" smtClean="0">
              <a:solidFill>
                <a:srgbClr val="0070C0"/>
              </a:solidFill>
            </a:endParaRPr>
          </a:p>
          <a:p>
            <a:pPr>
              <a:buNone/>
            </a:pPr>
            <a:r>
              <a:rPr lang="es-CO" dirty="0" smtClean="0">
                <a:solidFill>
                  <a:srgbClr val="0070C0"/>
                </a:solidFill>
              </a:rPr>
              <a:t>     </a:t>
            </a:r>
            <a:r>
              <a:rPr lang="es-CO" u="sng" dirty="0" smtClean="0">
                <a:solidFill>
                  <a:srgbClr val="0070C0"/>
                </a:solidFill>
              </a:rPr>
              <a:t>16</a:t>
            </a:r>
            <a:r>
              <a:rPr lang="es-CO" u="sng" dirty="0" smtClean="0"/>
              <a:t> </a:t>
            </a:r>
            <a:r>
              <a:rPr lang="es-CO" dirty="0" smtClean="0"/>
              <a:t>hacía que a todos, pequeños y grandes, ricos y pobres, libres y esclavos, se les pusiese una marca en la mano derecha, o en la frente; </a:t>
            </a:r>
            <a:r>
              <a:rPr lang="es-CO" dirty="0" smtClean="0">
                <a:hlinkClick r:id="rId2" action="ppaction://hlinkfile"/>
              </a:rPr>
              <a:t>17</a:t>
            </a:r>
            <a:r>
              <a:rPr lang="es-CO" dirty="0" smtClean="0"/>
              <a:t> y que </a:t>
            </a:r>
            <a:r>
              <a:rPr lang="es-CO" u="sng" dirty="0" smtClean="0">
                <a:solidFill>
                  <a:srgbClr val="0070C0"/>
                </a:solidFill>
              </a:rPr>
              <a:t>ninguno pudiese comprar ni vender, sino el que tuviese la marca o el nombre de la bestia, o el número de su nombre. </a:t>
            </a:r>
          </a:p>
          <a:p>
            <a:endParaRPr lang="es-CO" b="1" u="sng" dirty="0" smtClean="0">
              <a:solidFill>
                <a:srgbClr val="0070C0"/>
              </a:solidFill>
            </a:endParaRPr>
          </a:p>
          <a:p>
            <a:pPr>
              <a:buNone/>
            </a:pPr>
            <a:r>
              <a:rPr lang="es-CO" b="1" dirty="0" smtClean="0">
                <a:solidFill>
                  <a:srgbClr val="0070C0"/>
                </a:solidFill>
              </a:rPr>
              <a:t>     </a:t>
            </a:r>
            <a:r>
              <a:rPr lang="es-CO" b="1" u="sng" dirty="0" smtClean="0">
                <a:solidFill>
                  <a:srgbClr val="0070C0"/>
                </a:solidFill>
              </a:rPr>
              <a:t>ENTONCES será tiempo de abandonar las grandes ciudades</a:t>
            </a:r>
            <a:r>
              <a:rPr lang="es-CO" dirty="0" smtClean="0"/>
              <a:t>, y </a:t>
            </a:r>
            <a:r>
              <a:rPr lang="es-CO" b="1" u="sng" dirty="0" smtClean="0">
                <a:solidFill>
                  <a:srgbClr val="0070C0"/>
                </a:solidFill>
              </a:rPr>
              <a:t>PREPARARNOS para abandonar las menores en busca de hogares retraídos en lugares apartados entre las montañas.</a:t>
            </a:r>
            <a:r>
              <a:rPr lang="es-CO" dirty="0" smtClean="0">
                <a:solidFill>
                  <a:srgbClr val="FF0000"/>
                </a:solidFill>
              </a:rPr>
              <a:t>-2JT 165-166 (1885).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1">
              <a:lumMod val="20000"/>
              <a:lumOff val="80000"/>
            </a:schemeClr>
          </a:solidFill>
        </p:spPr>
        <p:txBody>
          <a:bodyPr>
            <a:normAutofit fontScale="85000" lnSpcReduction="20000"/>
          </a:bodyPr>
          <a:lstStyle/>
          <a:p>
            <a:pPr>
              <a:buNone/>
            </a:pPr>
            <a:r>
              <a:rPr lang="es-CO" dirty="0" smtClean="0"/>
              <a:t>    Aún habrá algunos justos en las ciudades después que se haya promulgado el decreto de muerte</a:t>
            </a:r>
            <a:r>
              <a:rPr lang="es-CO" dirty="0" smtClean="0"/>
              <a:t>. (Sucederá lo mismo que pasó en la esclavitud en Babilonia, que a pesar de que Ciro dio la orden para que los Judíos regresaran a Jerusalén, algunos no regresaron.  </a:t>
            </a:r>
          </a:p>
          <a:p>
            <a:pPr>
              <a:buNone/>
            </a:pPr>
            <a:r>
              <a:rPr lang="es-CO" dirty="0" smtClean="0"/>
              <a:t> </a:t>
            </a:r>
            <a:endParaRPr lang="es-CO" dirty="0" smtClean="0"/>
          </a:p>
          <a:p>
            <a:pPr>
              <a:buNone/>
            </a:pPr>
            <a:r>
              <a:rPr lang="es-CO" dirty="0" smtClean="0"/>
              <a:t> </a:t>
            </a:r>
          </a:p>
          <a:p>
            <a:pPr>
              <a:buNone/>
            </a:pPr>
            <a:r>
              <a:rPr lang="es-CO" dirty="0" smtClean="0"/>
              <a:t>    En el tiempo de angustia, huimos de todas las ciudades y pueblos, </a:t>
            </a:r>
            <a:r>
              <a:rPr lang="es-CO" dirty="0" smtClean="0">
                <a:solidFill>
                  <a:srgbClr val="0070C0"/>
                </a:solidFill>
              </a:rPr>
              <a:t>pero los malvados nos perseguían y entraban a cuchillo en las casas de los santos.</a:t>
            </a:r>
            <a:r>
              <a:rPr lang="es-CO" dirty="0" smtClean="0"/>
              <a:t>-</a:t>
            </a:r>
            <a:r>
              <a:rPr lang="es-CO" dirty="0" smtClean="0">
                <a:solidFill>
                  <a:srgbClr val="FF0000"/>
                </a:solidFill>
              </a:rPr>
              <a:t>PE 34 (1851). </a:t>
            </a:r>
          </a:p>
          <a:p>
            <a:pPr>
              <a:buNone/>
            </a:pPr>
            <a:endParaRPr lang="es-CO" dirty="0" smtClean="0">
              <a:solidFill>
                <a:srgbClr val="FF0000"/>
              </a:solidFill>
            </a:endParaRPr>
          </a:p>
          <a:p>
            <a:pPr>
              <a:buNone/>
            </a:pPr>
            <a:r>
              <a:rPr lang="es-CO" dirty="0" smtClean="0">
                <a:solidFill>
                  <a:srgbClr val="FF0000"/>
                </a:solidFill>
              </a:rPr>
              <a:t>    Se repetirá Hechos 8:3: </a:t>
            </a:r>
            <a:r>
              <a:rPr lang="es-CO" dirty="0" smtClean="0"/>
              <a:t>“Entonces Saulo asolaba la iglesia, </a:t>
            </a:r>
            <a:r>
              <a:rPr lang="es-CO" dirty="0" smtClean="0">
                <a:solidFill>
                  <a:srgbClr val="0070C0"/>
                </a:solidFill>
              </a:rPr>
              <a:t>entrando por las casas: y trayendo hombres y mujeres, los entregaba en la cárcel”.</a:t>
            </a:r>
          </a:p>
          <a:p>
            <a:pPr>
              <a:buNone/>
            </a:pPr>
            <a:endParaRPr lang="es-CO"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fade">
                                      <p:cBhvr>
                                        <p:cTn id="25" dur="100"/>
                                        <p:tgtEl>
                                          <p:spTgt spid="3">
                                            <p:txEl>
                                              <p:pRg st="1" end="1"/>
                                            </p:txEl>
                                          </p:spTgt>
                                        </p:tgtEl>
                                      </p:cBhvr>
                                    </p:animEffect>
                                    <p:anim calcmode="lin" valueType="num">
                                      <p:cBhvr>
                                        <p:cTn id="26"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Effect transition="in" filter="fade">
                                      <p:cBhvr>
                                        <p:cTn id="34" dur="100"/>
                                        <p:tgtEl>
                                          <p:spTgt spid="3">
                                            <p:txEl>
                                              <p:pRg st="3" end="3"/>
                                            </p:txEl>
                                          </p:spTgt>
                                        </p:tgtEl>
                                      </p:cBhvr>
                                    </p:animEffect>
                                    <p:anim calcmode="lin" valueType="num">
                                      <p:cBhvr>
                                        <p:cTn id="35"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
                                        <p:tgtEl>
                                          <p:spTgt spid="3">
                                            <p:txEl>
                                              <p:pRg st="5" end="5"/>
                                            </p:txEl>
                                          </p:spTgt>
                                        </p:tgtEl>
                                      </p:cBhvr>
                                    </p:animEffect>
                                    <p:anim calcmode="lin" valueType="num">
                                      <p:cBhvr>
                                        <p:cTn id="44"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68.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690864" cy="5649491"/>
          </a:xfrm>
          <a:solidFill>
            <a:schemeClr val="accent2">
              <a:lumMod val="20000"/>
              <a:lumOff val="80000"/>
            </a:schemeClr>
          </a:solidFill>
        </p:spPr>
        <p:txBody>
          <a:bodyPr>
            <a:normAutofit fontScale="92500" lnSpcReduction="20000"/>
          </a:bodyPr>
          <a:lstStyle/>
          <a:p>
            <a:pPr algn="ctr">
              <a:buNone/>
            </a:pPr>
            <a:r>
              <a:rPr lang="es-CO" dirty="0" smtClean="0"/>
              <a:t>     Cuando los santos salieron de las villas y ciudades, </a:t>
            </a:r>
            <a:r>
              <a:rPr lang="es-CO" dirty="0" smtClean="0">
                <a:solidFill>
                  <a:srgbClr val="0070C0"/>
                </a:solidFill>
              </a:rPr>
              <a:t>los persiguieron los malvados con intento de atarlos</a:t>
            </a:r>
            <a:r>
              <a:rPr lang="es-CO" dirty="0" smtClean="0"/>
              <a:t>. Pero las espadas levantadas contra el pueblo de Dios se </a:t>
            </a:r>
            <a:r>
              <a:rPr lang="es-CO" dirty="0" smtClean="0">
                <a:solidFill>
                  <a:srgbClr val="0070C0"/>
                </a:solidFill>
              </a:rPr>
              <a:t>quebraron y cayeron tan inofensivas como briznas de paja</a:t>
            </a:r>
            <a:r>
              <a:rPr lang="es-CO" dirty="0" smtClean="0"/>
              <a:t>. </a:t>
            </a:r>
          </a:p>
          <a:p>
            <a:pPr algn="ctr"/>
            <a:endParaRPr lang="es-CO" dirty="0" smtClean="0"/>
          </a:p>
          <a:p>
            <a:pPr algn="ctr">
              <a:buNone/>
            </a:pPr>
            <a:r>
              <a:rPr lang="es-CO" dirty="0" smtClean="0"/>
              <a:t>  Los ángeles de Dios escudaron a los santos.-</a:t>
            </a:r>
            <a:r>
              <a:rPr lang="es-CO" dirty="0" smtClean="0">
                <a:solidFill>
                  <a:srgbClr val="FF0000"/>
                </a:solidFill>
              </a:rPr>
              <a:t>PE 284 (1858). </a:t>
            </a:r>
          </a:p>
          <a:p>
            <a:endParaRPr lang="es-CO" dirty="0"/>
          </a:p>
        </p:txBody>
      </p:sp>
      <p:sp>
        <p:nvSpPr>
          <p:cNvPr id="81922" name="AutoShape 2" descr="data:image/jpg;base64,/9j/4AAQSkZJRgABAQAAAQABAAD/2wCEAAkGBhMSERUUEhQWFRUVFxgaFBcYFx0YFxwfFhgdGRgeHRcbHyYhHBwjGR0YHy8gJCcpLywsHCAxNTAqNSYtLCkBCQoKDgwOGg8PGi0lHiQtKS4qKiksLCwtLC0sLCwpLCwpLCwsLCksKSwsLCksLCwsLCwsLCkpKSkpLCkpLCksLP/AABEIAI4AZgMBIgACEQEDEQH/xAAcAAABBAMBAAAAAAAAAAAAAAAHAwQFBgABAgj/xAA+EAACAQIEAwUFBQcCBwAAAAABAhEAAwQSITEFBkEHEyJRYRQycYGRQlSSodEXI1JicrHwRMElM1NzlKKy/8QAGQEAAwEBAQAAAAAAAAAAAAAAAgMEAAUB/8QAKBEAAgICAgEDBAIDAAAAAAAAAQIAAxEhEjEEEyJBBTJRYZHwFCOh/9oADAMBAAIRAxEAPwCX5dM4fyhsrnrqQyN8mEU9vIWMkSCfHHnOv13qF5X4jlYoSIbVZ2J2Kn0Ya/ECrNjMOVSUG5GZRvptBncVhJA+UwZV+S8BiMNxW+iWyMNcGZzMJ/K6D1MiOm1ERjUdwPHBv3Z3AJU9ZkEj5wJHoKkw8dNaro0slvGWzOvZz01rq3hSNc2WuVu6yaVF8HcSKaxaJGJq7hS2x23imy2j8Ip7Zux6DoKUKBoJ1PkKD1OHcMV8uo2sYHMsz+X9q6v28sASKXXF6f5/grMViAQABPrSw7s36jmRFrz8yic28qNiGW1ZtKFuMTfvNHhUuzQvXPLNqNgapXFuXbGBxUmw7WbeTO0gG6xJOVAdE8QiAS0eVGcelUXmC7huJ4xcGqu5tz391VGVIRsq5j7xzkHLoNOtBbUO4VNp6PUkuyrjqXzft2rFuzbSCAqwxJ0JaCVJgDUEzWU77OME9pryZEWwuUWyrB3dgSLpdxuwYZSBoIgEwayk7lteOOoP8E5tOrgTlOqkeW416j/Jq6XcdmKldARIJWWE+ajYfzCaq9ywTtvHyIA0E+dT/BbhawonVGIRsssPNSd1H5HpRKmDucut86khwvDnvZ00YHSRod5B2+RNWC7bgkepqIwKEFtSdR5mPhO3xFTV+6B4nOUZczH5VSG4dx7pzRcRAiulE6TTLG8yZBDAJm9xfeJ89Y0ApzauMVDEQWnQGdB60irzFtyAOoy36c9QUt0ZJYYAbx9a3evCI+s7UyF4jWfht/tXIJ61lUudwGPATtq5U1grfyqwKFGJG5LTcUlhcElsRbVVneABPTXzPxpYVsCtMI54Th1WcoC6AaAbST/ck/M1qluHLvW6jf7p1KM+mIIcxAnp/aprA2A1lHtkTr1DTB9Ij561VcVxW0yMofKShg9J8pptyRzaLH7u7JRiCcqy8xpHx61msCnEhqqbGYSuXib4YyFI/wCZoRljzB3Ok1ZL3CldAnvAaGdJgyPoai8LayWysZWuW3zHyYAaT/LMfEGpjhmJBUK2jxmIPkTMg9ame7meM6lVXFAT8SlnC97fFu9FpVBBDR4gG8OU9JgTVnNifcEKNB6Af7U542tprBLqrKQCPgeoPzBpry9hWFlQzZo2M9CJANJTjV7BH3k3jkf4iq2uvl61xFSL2dP8/vSD2BV1dnEbnLsQsY3ArsW6VSxp60slqmi4HqCfHIjbuq2LdP8AuBW+5repPPQMRwSxNZTi2kVlJY5OZZWhVQJ5RzvEZD/np5eoqa5Pssbi3URbjoyG2jaoxzTvI0ABquWrunkRsanOG8RBbJBt+CBEGdIMTtIJ2qVuXxKKkXPuhp4jzLauYd7tkgtbS6GG8NCga9VJYQRuIrfD2x7w95URiNgYUCOqsWg/CPWqhyKS9y1h31UMGBjQgeMiPKVH0FE3FrJOukqD82H5BQZ+NSsORyZSSFGBIHjmMvhGLoMgUqGXUAT4iRvAA6U75bvMyLkbwhBOmpMQF+Ua/EUrdw5zWFJJz96HnqHUmPrUFyvjWtpds7tacmJ1Kkk6a7hiRSn9pzDT3JiX0GuLtsQT5AmofCcw24VS0kaEwQJGhAJGpBERU3buBhI1mrUsDyJqihyYFeK8cxhwyYm1iMQL3iukFQLAU6hAh6QNDrOvpBI5A5qGPwSXzAfVLgH8ab/IgqR8aHvNPCLaXLiWWDJlynLmJQGYU/ZAWSJXpE70p2e8fHDMN7PiEIGY3C+Ye62zZNTEeVJrs4Ehj8zqXeG1iKal3jMMYNUfnHtBOFuZLIS5oc+uqFT4p6RH51bMLikv2QyMGS4shlOhB8jvQV5m4dbS89sPBLQHaQsNpGY6lZHSPiabdYVE5BB6hO5F509vR5t5GTLJElDmmIJG+mo1rKp/YhZu27uKtuxKBbbIp2BLMCR8YFZTq9qDmFBDbIPUER1Ov1H+9dhgmwYag66/Q1KY7huEIm07lvIoF+asDrUa/C1HuXwJ+y4K/wD2I/8AajKEdxcIHZ1iXe4jSFbJd7o9ATlUZh/UwM+lFfhmOF+wpcANpKgifD1A+NA7gGK9mFkkCMjqYP8AEVaQQf5asfLPP1v2iyqZilwR4/CQTMCenx2pVaLtmlbg2BVWX3jWNZLgddVV1EdI7uTH1iqnxpkF12llUu8kTqrx4PD/ABOPPrXbcZfEYe5dFh4Z3IKfvIygiSBBAgETUC3NYzhERXdkYmXyhAhMk6gCND5+QqLyEbtZv9lR4r31LnaxWHxllcMMqXFX92gHhIA1WD1jetX7F7C8PxARsqrqrGNB9tVYH0Pw+kDPg3MRt4pb12RbUklgCFbMCPAG8Ua7+QmrVhcY+KC23bKmJY3XtrslpDBPpnIP1pIdk+4fHcPx3sHtfob3K8bzZJbMkqpZTpoQGE/EEEVXuOYi2LqsjZ2Jm4M2bQEGPT+1E/nBuHYsKt8MlwpFm7anQD3QUnUTpBG1C7F8Dt4VoxJLOImypGhOo7xh7ukEqsnXcUysJ2DO6Pqf+TXjjsdmWTF8xj2Gxat3Cpt3WK2l0R1aXzF5HiUlhlOmoPSoPH2zc7sC4O6t92HOaVB0gADqATuflUTj8U9/IURVzOqrlXKASYUQu3y31nXe0cU4TZuXLdq0DdDtc766RE3AD4k8kzefQEmIph7XM4t1OXJl47GiDiMWwui6WW2cwMiMzx8/OspPsPwGIt3MUb1tVUhArLGVirMDEdNKyq6xhe5ERiB7GYI2/FbcOu2ZZH1FRZ4hcXQMd9tx9DVgt4XuyveLKE+IZpBE6iQdIqfxfCeHzphWj/vP11Fa6wVneYvkF0ZW8LxENaV2AWCFPTz6VJ8C5eXKbnezkKraOuQssMfERBhdMs71McOTBIQBh1yE+LNmvkeoQ/a+FSV/jCC09hbCW7bghLb6W8p97NJBVi0MIjKetRWeRy0uRKfHFje5ZR8bjmsYiVxBlfEqpcOUE7rpsZMEetK8KxTNifaLisqXM4DquhZzoMzyAd9T5VPYnhdsKDeRO8VIQFQ1p9RMMDDXIjUGJ060ngOAreU57uFtW4gpDCQOngEBpImTpXguHHBlvBhYGYRpieG2sViVdrjFLeXvnMRknYZdMzCR0GvrTxuK5S163eD98Svdopi2isuRWuAkKMgMaGnfAr2HsriFuOcrZjkAkAjQAxqyrAPymueT+ScJxIXCbhtOh8aoQEYHZ8mg+MMKoNKekCGyPmJvtdnIZe/n9SM4rxK53du6WKK90SzFc4ZRMLBnRQgJ0HiHnUHiuI985RWLaTqQBPXxGPjFTPazyx7C2GtK+dDaaGyqviD+L3d9MupJNU3gpy3lJ2Ekz8DWWlePIR3i2lCEA0TuSeHvsmbxQVEhhBIO2h+Gk1ZeS8QuLvm3fyoLXuMoW3HhbNJ2JYhJkHr1NVjEXC2dv5Tp5U+5KNoe0NeJy914iPe8RnTXyG/SjqUNsw/qPsOjDT2VYte8v2lYtkS3qRqQS2p9T8BW6i+xS5bN68ELFlw9lbuYEHOty6Tqd9GWtU+tAi4zmcowS8PuFkYMSYA38jpqfTYfOijy/cR8PaNvhT4i5kAa6ygIxEgkM2nQUMuGWcq3Sf8Ap6fiAFeg+zyz/wAMw0yPAep6s3rU/mbQGFUQDsZkPh8HxJvcs4XBr/Sbjj5IAJ+dRHNWD9ly3sY5xOcFDNlbeWNRlg6kjSSdKJVwD7IZj/UY+s0J+03iFvE3VwwvpaNlj3jtnYSR7q5QZKgak9TG9c1FLHBllbnlqUbFcWuXM6WECWAQWWdF8vGdnjqIj1oo9kV8tgGCKcovPlkKWgquh2n4neaHt+7ZS0MOly01vYuquCZ3LBl39TtVk5S5iezYupZtqxe9mQtORVyKCWA2EjrTDk+1RiUWjWTIbtOwYTGd1btkXDbzkq8eHxH94kRIgkEHaB01X7GcVmxzTlg2XyhNJIKiTr0FQXNeLtd45cd5cfVruYsZ20nQLvpXPZ1zJh8LjhdxOYW1tOq5VZwC0RoZmYq8luBHyRIiudncOnNeCtXsJd72wGKW7hQsqtlOU6gzI2BoC8Qw9hTmNpp/lIC/DSj1wriuEx+FuPhmV1IZDK5WUkbMp1Eg/Ogdy9y1ex2IvWbTi33c588xo2UwB1majVWHZ6nU8G6utGDDeZH4O0Lpy6KH8IC/ZDdfU7b1c+C8iDu7tlsYlvvCveL7MpYZJGhYyp1O1I8T7Mr2BW3eN0OmcC4VWMk6IddwW0+lXrjnKa4m0txJDFVMz5ies0Fzun2nUba1NwUH+mLdmnKq4O7iHW8t03QuigqQAzEFp0kzsNKys7MOBrh7mIIZyzZAyuBpE7MBrM1lX0vyQHM4nkJxsIgsxWDyYW5cI0ZlRfXL42+Q0FHXljhvd4TDo32bNsEeuXX8yaD3E+I28ZirFiUtWAwDeIBUUGXl9FJIBowDiuC+9p/5H6NW8vLHAGcSakYGzFOZLeJOGdcEba3iPCXkD1gjZo2JkAn0rzrzjzCL18IcMLRw6dyUNwkyrsX8QABOdmBI3ma9CXcXhSCVvByBsuJ1P1cD86C3OPCLeHx64gIRavOXa0WV2DRE5kLaMdZkxU1RIBBH8GVVnB0Y34RyfhMRh3v+2Wk7tA960y3BcSekEjNroCNDVZxuLGTuLY8LFSRqSSZiRM7H3enrTnmbiq4i/wDubWVSIVQJJjU+sbmKW4Xgb2GZLxR7ZOqs1sga/wAMr+e9OAOM43+I9nY6JkxwvsXxNy2ly7cs2GuSVs3GK3COk+U+XSqzxPDph7z2GRs1tsreIpr1EN1qyWuMP3veEi6/ncUP8yGHTpXHCuL2Pa8Rdxi289zVcywmo1gDYmgZnUFmGf0J7S5Gl/6ISuy1UHCQ1rXMz54BzAhoyk/aIA0O0GmvJWHt2eM41JAa7qoncgh2A+TflQx4Zzfew9y6uFyGyzllVlDAGNcs7bDbypfBcw4gXe+yILkXdW1hruhddYBVdADIE0v03yT8GAWXYPf6nojiPDlvWblptriMu38QgH5HX5VUeQuMXCj2cSyjulAGaFIKErdXWNJjfXWhZc43jHHixN47/bbr9Khnw9zvCzuzgyQGJOre9v50IoYjDQFYYInpzhV60zP3bo50zZGDEbxMGsob9hixcxX9NvYR1asq6hMVgSewnlBELEnXQTt50+wzBdoohHsJxH3mz+Bv1ru32F4jribXyRv1oSrGH7YP2uhphdab+whp3SfJoonp2I3x/qbX4G/Ws/YniPvNr8DfrXnAz0FfiC6zwxbbBlJBGoIaD9RtTp8UCZYu582cn06+gFEb9h1874m3+Bv1rg9hd/pibX4G/Wtxee8h+YPRjFjRWHzpG86Puk/GiMOwrEferX4G/Wuv2H4j7za/A361sWT3kv5g7RQNgAPpW8/+TRE/YnifvNr8DfrWj2H4g/6m1+Bv1rBWg5WDsXV6mKRNweZ/z50SB2F4j71a/A361h7C8R96tfgb9a9KNNlY67Dnm5if6bf92rKs3Z5yFc4c15rl1bneBQMqkRlLHr8aynKCBFHuf//Z"/>
          <p:cNvSpPr>
            <a:spLocks noChangeAspect="1" noChangeArrowheads="1"/>
          </p:cNvSpPr>
          <p:nvPr/>
        </p:nvSpPr>
        <p:spPr bwMode="auto">
          <a:xfrm>
            <a:off x="63500" y="-660400"/>
            <a:ext cx="971550" cy="135255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1924" name="AutoShape 4" descr="data:image/jpg;base64,/9j/4AAQSkZJRgABAQAAAQABAAD/2wCEAAkGBhMSERUUEhQWFRUVFxgaFBcYFx0YFxwfFhgdGRgeHRcbHyYhHBwjGR0YHy8gJCcpLywsHCAxNTAqNSYtLCkBCQoKDgwOGg8PGi0lHiQtKS4qKiksLCwtLC0sLCwpLCwpLCwsLCksKSwsLCksLCwsLCwsLCkpKSkpLCkpLCksLP/AABEIAI4AZgMBIgACEQEDEQH/xAAcAAABBAMBAAAAAAAAAAAAAAAHAwQFBgABAgj/xAA+EAACAQIEAwUFBQcCBwAAAAABAhEAAwQSITEFBkEHEyJRYRQycYGRQlSSodEXI1JicrHwRMElM1NzlKKy/8QAGQEAAwEBAQAAAAAAAAAAAAAAAgMEAAUB/8QAKBEAAgICAgEDBAIDAAAAAAAAAQIAAxEhEjEEEyJBBTJRYZHwFCOh/9oADAMBAAIRAxEAPwCX5dM4fyhsrnrqQyN8mEU9vIWMkSCfHHnOv13qF5X4jlYoSIbVZ2J2Kn0Ya/ECrNjMOVSUG5GZRvptBncVhJA+UwZV+S8BiMNxW+iWyMNcGZzMJ/K6D1MiOm1ERjUdwPHBv3Z3AJU9ZkEj5wJHoKkw8dNaro0slvGWzOvZz01rq3hSNc2WuVu6yaVF8HcSKaxaJGJq7hS2x23imy2j8Ip7Zux6DoKUKBoJ1PkKD1OHcMV8uo2sYHMsz+X9q6v28sASKXXF6f5/grMViAQABPrSw7s36jmRFrz8yic28qNiGW1ZtKFuMTfvNHhUuzQvXPLNqNgapXFuXbGBxUmw7WbeTO0gG6xJOVAdE8QiAS0eVGcelUXmC7huJ4xcGqu5tz391VGVIRsq5j7xzkHLoNOtBbUO4VNp6PUkuyrjqXzft2rFuzbSCAqwxJ0JaCVJgDUEzWU77OME9pryZEWwuUWyrB3dgSLpdxuwYZSBoIgEwayk7lteOOoP8E5tOrgTlOqkeW416j/Jq6XcdmKldARIJWWE+ajYfzCaq9ywTtvHyIA0E+dT/BbhawonVGIRsssPNSd1H5HpRKmDucut86khwvDnvZ00YHSRod5B2+RNWC7bgkepqIwKEFtSdR5mPhO3xFTV+6B4nOUZczH5VSG4dx7pzRcRAiulE6TTLG8yZBDAJm9xfeJ89Y0ApzauMVDEQWnQGdB60irzFtyAOoy36c9QUt0ZJYYAbx9a3evCI+s7UyF4jWfht/tXIJ61lUudwGPATtq5U1grfyqwKFGJG5LTcUlhcElsRbVVneABPTXzPxpYVsCtMI54Th1WcoC6AaAbST/ck/M1qluHLvW6jf7p1KM+mIIcxAnp/aprA2A1lHtkTr1DTB9Ij561VcVxW0yMofKShg9J8pptyRzaLH7u7JRiCcqy8xpHx61msCnEhqqbGYSuXib4YyFI/wCZoRljzB3Ok1ZL3CldAnvAaGdJgyPoai8LayWysZWuW3zHyYAaT/LMfEGpjhmJBUK2jxmIPkTMg9ame7meM6lVXFAT8SlnC97fFu9FpVBBDR4gG8OU9JgTVnNifcEKNB6Af7U542tprBLqrKQCPgeoPzBpry9hWFlQzZo2M9CJANJTjV7BH3k3jkf4iq2uvl61xFSL2dP8/vSD2BV1dnEbnLsQsY3ArsW6VSxp60slqmi4HqCfHIjbuq2LdP8AuBW+5repPPQMRwSxNZTi2kVlJY5OZZWhVQJ5RzvEZD/np5eoqa5Pssbi3URbjoyG2jaoxzTvI0ABquWrunkRsanOG8RBbJBt+CBEGdIMTtIJ2qVuXxKKkXPuhp4jzLauYd7tkgtbS6GG8NCga9VJYQRuIrfD2x7w95URiNgYUCOqsWg/CPWqhyKS9y1h31UMGBjQgeMiPKVH0FE3FrJOukqD82H5BQZ+NSsORyZSSFGBIHjmMvhGLoMgUqGXUAT4iRvAA6U75bvMyLkbwhBOmpMQF+Ua/EUrdw5zWFJJz96HnqHUmPrUFyvjWtpds7tacmJ1Kkk6a7hiRSn9pzDT3JiX0GuLtsQT5AmofCcw24VS0kaEwQJGhAJGpBERU3buBhI1mrUsDyJqihyYFeK8cxhwyYm1iMQL3iukFQLAU6hAh6QNDrOvpBI5A5qGPwSXzAfVLgH8ab/IgqR8aHvNPCLaXLiWWDJlynLmJQGYU/ZAWSJXpE70p2e8fHDMN7PiEIGY3C+Ye62zZNTEeVJrs4Ehj8zqXeG1iKal3jMMYNUfnHtBOFuZLIS5oc+uqFT4p6RH51bMLikv2QyMGS4shlOhB8jvQV5m4dbS89sPBLQHaQsNpGY6lZHSPiabdYVE5BB6hO5F509vR5t5GTLJElDmmIJG+mo1rKp/YhZu27uKtuxKBbbIp2BLMCR8YFZTq9qDmFBDbIPUER1Ov1H+9dhgmwYag66/Q1KY7huEIm07lvIoF+asDrUa/C1HuXwJ+y4K/wD2I/8AajKEdxcIHZ1iXe4jSFbJd7o9ATlUZh/UwM+lFfhmOF+wpcANpKgifD1A+NA7gGK9mFkkCMjqYP8AEVaQQf5asfLPP1v2iyqZilwR4/CQTMCenx2pVaLtmlbg2BVWX3jWNZLgddVV1EdI7uTH1iqnxpkF12llUu8kTqrx4PD/ABOPPrXbcZfEYe5dFh4Z3IKfvIygiSBBAgETUC3NYzhERXdkYmXyhAhMk6gCND5+QqLyEbtZv9lR4r31LnaxWHxllcMMqXFX92gHhIA1WD1jetX7F7C8PxARsqrqrGNB9tVYH0Pw+kDPg3MRt4pb12RbUklgCFbMCPAG8Ua7+QmrVhcY+KC23bKmJY3XtrslpDBPpnIP1pIdk+4fHcPx3sHtfob3K8bzZJbMkqpZTpoQGE/EEEVXuOYi2LqsjZ2Jm4M2bQEGPT+1E/nBuHYsKt8MlwpFm7anQD3QUnUTpBG1C7F8Dt4VoxJLOImypGhOo7xh7ukEqsnXcUysJ2DO6Pqf+TXjjsdmWTF8xj2Gxat3Cpt3WK2l0R1aXzF5HiUlhlOmoPSoPH2zc7sC4O6t92HOaVB0gADqATuflUTj8U9/IURVzOqrlXKASYUQu3y31nXe0cU4TZuXLdq0DdDtc766RE3AD4k8kzefQEmIph7XM4t1OXJl47GiDiMWwui6WW2cwMiMzx8/OspPsPwGIt3MUb1tVUhArLGVirMDEdNKyq6xhe5ERiB7GYI2/FbcOu2ZZH1FRZ4hcXQMd9tx9DVgt4XuyveLKE+IZpBE6iQdIqfxfCeHzphWj/vP11Fa6wVneYvkF0ZW8LxENaV2AWCFPTz6VJ8C5eXKbnezkKraOuQssMfERBhdMs71McOTBIQBh1yE+LNmvkeoQ/a+FSV/jCC09hbCW7bghLb6W8p97NJBVi0MIjKetRWeRy0uRKfHFje5ZR8bjmsYiVxBlfEqpcOUE7rpsZMEetK8KxTNifaLisqXM4DquhZzoMzyAd9T5VPYnhdsKDeRO8VIQFQ1p9RMMDDXIjUGJ060ngOAreU57uFtW4gpDCQOngEBpImTpXguHHBlvBhYGYRpieG2sViVdrjFLeXvnMRknYZdMzCR0GvrTxuK5S163eD98Svdopi2isuRWuAkKMgMaGnfAr2HsriFuOcrZjkAkAjQAxqyrAPymueT+ScJxIXCbhtOh8aoQEYHZ8mg+MMKoNKekCGyPmJvtdnIZe/n9SM4rxK53du6WKK90SzFc4ZRMLBnRQgJ0HiHnUHiuI985RWLaTqQBPXxGPjFTPazyx7C2GtK+dDaaGyqviD+L3d9MupJNU3gpy3lJ2Ekz8DWWlePIR3i2lCEA0TuSeHvsmbxQVEhhBIO2h+Gk1ZeS8QuLvm3fyoLXuMoW3HhbNJ2JYhJkHr1NVjEXC2dv5Tp5U+5KNoe0NeJy914iPe8RnTXyG/SjqUNsw/qPsOjDT2VYte8v2lYtkS3qRqQS2p9T8BW6i+xS5bN68ELFlw9lbuYEHOty6Tqd9GWtU+tAi4zmcowS8PuFkYMSYA38jpqfTYfOijy/cR8PaNvhT4i5kAa6ygIxEgkM2nQUMuGWcq3Sf8Ap6fiAFeg+zyz/wAMw0yPAep6s3rU/mbQGFUQDsZkPh8HxJvcs4XBr/Sbjj5IAJ+dRHNWD9ly3sY5xOcFDNlbeWNRlg6kjSSdKJVwD7IZj/UY+s0J+03iFvE3VwwvpaNlj3jtnYSR7q5QZKgak9TG9c1FLHBllbnlqUbFcWuXM6WECWAQWWdF8vGdnjqIj1oo9kV8tgGCKcovPlkKWgquh2n4neaHt+7ZS0MOly01vYuquCZ3LBl39TtVk5S5iezYupZtqxe9mQtORVyKCWA2EjrTDk+1RiUWjWTIbtOwYTGd1btkXDbzkq8eHxH94kRIgkEHaB01X7GcVmxzTlg2XyhNJIKiTr0FQXNeLtd45cd5cfVruYsZ20nQLvpXPZ1zJh8LjhdxOYW1tOq5VZwC0RoZmYq8luBHyRIiudncOnNeCtXsJd72wGKW7hQsqtlOU6gzI2BoC8Qw9hTmNpp/lIC/DSj1wriuEx+FuPhmV1IZDK5WUkbMp1Eg/Ogdy9y1ex2IvWbTi33c588xo2UwB1majVWHZ6nU8G6utGDDeZH4O0Lpy6KH8IC/ZDdfU7b1c+C8iDu7tlsYlvvCveL7MpYZJGhYyp1O1I8T7Mr2BW3eN0OmcC4VWMk6IddwW0+lXrjnKa4m0txJDFVMz5ies0Fzun2nUba1NwUH+mLdmnKq4O7iHW8t03QuigqQAzEFp0kzsNKys7MOBrh7mIIZyzZAyuBpE7MBrM1lX0vyQHM4nkJxsIgsxWDyYW5cI0ZlRfXL42+Q0FHXljhvd4TDo32bNsEeuXX8yaD3E+I28ZirFiUtWAwDeIBUUGXl9FJIBowDiuC+9p/5H6NW8vLHAGcSakYGzFOZLeJOGdcEba3iPCXkD1gjZo2JkAn0rzrzjzCL18IcMLRw6dyUNwkyrsX8QABOdmBI3ma9CXcXhSCVvByBsuJ1P1cD86C3OPCLeHx64gIRavOXa0WV2DRE5kLaMdZkxU1RIBBH8GVVnB0Y34RyfhMRh3v+2Wk7tA960y3BcSekEjNroCNDVZxuLGTuLY8LFSRqSSZiRM7H3enrTnmbiq4i/wDubWVSIVQJJjU+sbmKW4Xgb2GZLxR7ZOqs1sga/wAMr+e9OAOM43+I9nY6JkxwvsXxNy2ly7cs2GuSVs3GK3COk+U+XSqzxPDph7z2GRs1tsreIpr1EN1qyWuMP3veEi6/ncUP8yGHTpXHCuL2Pa8Rdxi289zVcywmo1gDYmgZnUFmGf0J7S5Gl/6ISuy1UHCQ1rXMz54BzAhoyk/aIA0O0GmvJWHt2eM41JAa7qoncgh2A+TflQx4Zzfew9y6uFyGyzllVlDAGNcs7bDbypfBcw4gXe+yILkXdW1hruhddYBVdADIE0v03yT8GAWXYPf6nojiPDlvWblptriMu38QgH5HX5VUeQuMXCj2cSyjulAGaFIKErdXWNJjfXWhZc43jHHixN47/bbr9Khnw9zvCzuzgyQGJOre9v50IoYjDQFYYInpzhV60zP3bo50zZGDEbxMGsob9hixcxX9NvYR1asq6hMVgSewnlBELEnXQTt50+wzBdoohHsJxH3mz+Bv1ru32F4jribXyRv1oSrGH7YP2uhphdab+whp3SfJoonp2I3x/qbX4G/Ws/YniPvNr8DfrXnAz0FfiC6zwxbbBlJBGoIaD9RtTp8UCZYu582cn06+gFEb9h1874m3+Bv1rg9hd/pibX4G/Wtxee8h+YPRjFjRWHzpG86Puk/GiMOwrEferX4G/Wuv2H4j7za/A361sWT3kv5g7RQNgAPpW8/+TRE/YnifvNr8DfrWj2H4g/6m1+Bv1rBWg5WDsXV6mKRNweZ/z50SB2F4j71a/A361h7C8R96tfgb9a9KNNlY67Dnm5if6bf92rKs3Z5yFc4c15rl1bneBQMqkRlLHr8aynKCBFHuf//Z"/>
          <p:cNvSpPr>
            <a:spLocks noChangeAspect="1" noChangeArrowheads="1"/>
          </p:cNvSpPr>
          <p:nvPr/>
        </p:nvSpPr>
        <p:spPr bwMode="auto">
          <a:xfrm>
            <a:off x="63500" y="-660400"/>
            <a:ext cx="971550" cy="1352550"/>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81926" name="AutoShape 6" descr="data:image/jpg;base64,/9j/4AAQSkZJRgABAQAAAQABAAD/2wCEAAkGBhMSERUUEhQWFRUVFxgaFBcYFx0YFxwfFhgdGRgeHRcbHyYhHBwjGR0YHy8gJCcpLywsHCAxNTAqNSYtLCkBCQoKDgwOGg8PGi0lHiQtKS4qKiksLCwtLC0sLCwpLCwpLCwsLCksKSwsLCksLCwsLCwsLCkpKSkpLCkpLCksLP/AABEIAI4AZgMBIgACEQEDEQH/xAAcAAABBAMBAAAAAAAAAAAAAAAHAwQFBgABAgj/xAA+EAACAQIEAwUFBQcCBwAAAAABAhEAAwQSITEFBkEHEyJRYRQycYGRQlSSodEXI1JicrHwRMElM1NzlKKy/8QAGQEAAwEBAQAAAAAAAAAAAAAAAgMEAAUB/8QAKBEAAgICAgEDBAIDAAAAAAAAAQIAAxEhEjEEEyJBBTJRYZHwFCOh/9oADAMBAAIRAxEAPwCX5dM4fyhsrnrqQyN8mEU9vIWMkSCfHHnOv13qF5X4jlYoSIbVZ2J2Kn0Ya/ECrNjMOVSUG5GZRvptBncVhJA+UwZV+S8BiMNxW+iWyMNcGZzMJ/K6D1MiOm1ERjUdwPHBv3Z3AJU9ZkEj5wJHoKkw8dNaro0slvGWzOvZz01rq3hSNc2WuVu6yaVF8HcSKaxaJGJq7hS2x23imy2j8Ip7Zux6DoKUKBoJ1PkKD1OHcMV8uo2sYHMsz+X9q6v28sASKXXF6f5/grMViAQABPrSw7s36jmRFrz8yic28qNiGW1ZtKFuMTfvNHhUuzQvXPLNqNgapXFuXbGBxUmw7WbeTO0gG6xJOVAdE8QiAS0eVGcelUXmC7huJ4xcGqu5tz391VGVIRsq5j7xzkHLoNOtBbUO4VNp6PUkuyrjqXzft2rFuzbSCAqwxJ0JaCVJgDUEzWU77OME9pryZEWwuUWyrB3dgSLpdxuwYZSBoIgEwayk7lteOOoP8E5tOrgTlOqkeW416j/Jq6XcdmKldARIJWWE+ajYfzCaq9ywTtvHyIA0E+dT/BbhawonVGIRsssPNSd1H5HpRKmDucut86khwvDnvZ00YHSRod5B2+RNWC7bgkepqIwKEFtSdR5mPhO3xFTV+6B4nOUZczH5VSG4dx7pzRcRAiulE6TTLG8yZBDAJm9xfeJ89Y0ApzauMVDEQWnQGdB60irzFtyAOoy36c9QUt0ZJYYAbx9a3evCI+s7UyF4jWfht/tXIJ61lUudwGPATtq5U1grfyqwKFGJG5LTcUlhcElsRbVVneABPTXzPxpYVsCtMI54Th1WcoC6AaAbST/ck/M1qluHLvW6jf7p1KM+mIIcxAnp/aprA2A1lHtkTr1DTB9Ij561VcVxW0yMofKShg9J8pptyRzaLH7u7JRiCcqy8xpHx61msCnEhqqbGYSuXib4YyFI/wCZoRljzB3Ok1ZL3CldAnvAaGdJgyPoai8LayWysZWuW3zHyYAaT/LMfEGpjhmJBUK2jxmIPkTMg9ame7meM6lVXFAT8SlnC97fFu9FpVBBDR4gG8OU9JgTVnNifcEKNB6Af7U542tprBLqrKQCPgeoPzBpry9hWFlQzZo2M9CJANJTjV7BH3k3jkf4iq2uvl61xFSL2dP8/vSD2BV1dnEbnLsQsY3ArsW6VSxp60slqmi4HqCfHIjbuq2LdP8AuBW+5repPPQMRwSxNZTi2kVlJY5OZZWhVQJ5RzvEZD/np5eoqa5Pssbi3URbjoyG2jaoxzTvI0ABquWrunkRsanOG8RBbJBt+CBEGdIMTtIJ2qVuXxKKkXPuhp4jzLauYd7tkgtbS6GG8NCga9VJYQRuIrfD2x7w95URiNgYUCOqsWg/CPWqhyKS9y1h31UMGBjQgeMiPKVH0FE3FrJOukqD82H5BQZ+NSsORyZSSFGBIHjmMvhGLoMgUqGXUAT4iRvAA6U75bvMyLkbwhBOmpMQF+Ua/EUrdw5zWFJJz96HnqHUmPrUFyvjWtpds7tacmJ1Kkk6a7hiRSn9pzDT3JiX0GuLtsQT5AmofCcw24VS0kaEwQJGhAJGpBERU3buBhI1mrUsDyJqihyYFeK8cxhwyYm1iMQL3iukFQLAU6hAh6QNDrOvpBI5A5qGPwSXzAfVLgH8ab/IgqR8aHvNPCLaXLiWWDJlynLmJQGYU/ZAWSJXpE70p2e8fHDMN7PiEIGY3C+Ye62zZNTEeVJrs4Ehj8zqXeG1iKal3jMMYNUfnHtBOFuZLIS5oc+uqFT4p6RH51bMLikv2QyMGS4shlOhB8jvQV5m4dbS89sPBLQHaQsNpGY6lZHSPiabdYVE5BB6hO5F509vR5t5GTLJElDmmIJG+mo1rKp/YhZu27uKtuxKBbbIp2BLMCR8YFZTq9qDmFBDbIPUER1Ov1H+9dhgmwYag66/Q1KY7huEIm07lvIoF+asDrUa/C1HuXwJ+y4K/wD2I/8AajKEdxcIHZ1iXe4jSFbJd7o9ATlUZh/UwM+lFfhmOF+wpcANpKgifD1A+NA7gGK9mFkkCMjqYP8AEVaQQf5asfLPP1v2iyqZilwR4/CQTMCenx2pVaLtmlbg2BVWX3jWNZLgddVV1EdI7uTH1iqnxpkF12llUu8kTqrx4PD/ABOPPrXbcZfEYe5dFh4Z3IKfvIygiSBBAgETUC3NYzhERXdkYmXyhAhMk6gCND5+QqLyEbtZv9lR4r31LnaxWHxllcMMqXFX92gHhIA1WD1jetX7F7C8PxARsqrqrGNB9tVYH0Pw+kDPg3MRt4pb12RbUklgCFbMCPAG8Ua7+QmrVhcY+KC23bKmJY3XtrslpDBPpnIP1pIdk+4fHcPx3sHtfob3K8bzZJbMkqpZTpoQGE/EEEVXuOYi2LqsjZ2Jm4M2bQEGPT+1E/nBuHYsKt8MlwpFm7anQD3QUnUTpBG1C7F8Dt4VoxJLOImypGhOo7xh7ukEqsnXcUysJ2DO6Pqf+TXjjsdmWTF8xj2Gxat3Cpt3WK2l0R1aXzF5HiUlhlOmoPSoPH2zc7sC4O6t92HOaVB0gADqATuflUTj8U9/IURVzOqrlXKASYUQu3y31nXe0cU4TZuXLdq0DdDtc766RE3AD4k8kzefQEmIph7XM4t1OXJl47GiDiMWwui6WW2cwMiMzx8/OspPsPwGIt3MUb1tVUhArLGVirMDEdNKyq6xhe5ERiB7GYI2/FbcOu2ZZH1FRZ4hcXQMd9tx9DVgt4XuyveLKE+IZpBE6iQdIqfxfCeHzphWj/vP11Fa6wVneYvkF0ZW8LxENaV2AWCFPTz6VJ8C5eXKbnezkKraOuQssMfERBhdMs71McOTBIQBh1yE+LNmvkeoQ/a+FSV/jCC09hbCW7bghLb6W8p97NJBVi0MIjKetRWeRy0uRKfHFje5ZR8bjmsYiVxBlfEqpcOUE7rpsZMEetK8KxTNifaLisqXM4DquhZzoMzyAd9T5VPYnhdsKDeRO8VIQFQ1p9RMMDDXIjUGJ060ngOAreU57uFtW4gpDCQOngEBpImTpXguHHBlvBhYGYRpieG2sViVdrjFLeXvnMRknYZdMzCR0GvrTxuK5S163eD98Svdopi2isuRWuAkKMgMaGnfAr2HsriFuOcrZjkAkAjQAxqyrAPymueT+ScJxIXCbhtOh8aoQEYHZ8mg+MMKoNKekCGyPmJvtdnIZe/n9SM4rxK53du6WKK90SzFc4ZRMLBnRQgJ0HiHnUHiuI985RWLaTqQBPXxGPjFTPazyx7C2GtK+dDaaGyqviD+L3d9MupJNU3gpy3lJ2Ekz8DWWlePIR3i2lCEA0TuSeHvsmbxQVEhhBIO2h+Gk1ZeS8QuLvm3fyoLXuMoW3HhbNJ2JYhJkHr1NVjEXC2dv5Tp5U+5KNoe0NeJy914iPe8RnTXyG/SjqUNsw/qPsOjDT2VYte8v2lYtkS3qRqQS2p9T8BW6i+xS5bN68ELFlw9lbuYEHOty6Tqd9GWtU+tAi4zmcowS8PuFkYMSYA38jpqfTYfOijy/cR8PaNvhT4i5kAa6ygIxEgkM2nQUMuGWcq3Sf8Ap6fiAFeg+zyz/wAMw0yPAep6s3rU/mbQGFUQDsZkPh8HxJvcs4XBr/Sbjj5IAJ+dRHNWD9ly3sY5xOcFDNlbeWNRlg6kjSSdKJVwD7IZj/UY+s0J+03iFvE3VwwvpaNlj3jtnYSR7q5QZKgak9TG9c1FLHBllbnlqUbFcWuXM6WECWAQWWdF8vGdnjqIj1oo9kV8tgGCKcovPlkKWgquh2n4neaHt+7ZS0MOly01vYuquCZ3LBl39TtVk5S5iezYupZtqxe9mQtORVyKCWA2EjrTDk+1RiUWjWTIbtOwYTGd1btkXDbzkq8eHxH94kRIgkEHaB01X7GcVmxzTlg2XyhNJIKiTr0FQXNeLtd45cd5cfVruYsZ20nQLvpXPZ1zJh8LjhdxOYW1tOq5VZwC0RoZmYq8luBHyRIiudncOnNeCtXsJd72wGKW7hQsqtlOU6gzI2BoC8Qw9hTmNpp/lIC/DSj1wriuEx+FuPhmV1IZDK5WUkbMp1Eg/Ogdy9y1ex2IvWbTi33c588xo2UwB1majVWHZ6nU8G6utGDDeZH4O0Lpy6KH8IC/ZDdfU7b1c+C8iDu7tlsYlvvCveL7MpYZJGhYyp1O1I8T7Mr2BW3eN0OmcC4VWMk6IddwW0+lXrjnKa4m0txJDFVMz5ies0Fzun2nUba1NwUH+mLdmnKq4O7iHW8t03QuigqQAzEFp0kzsNKys7MOBrh7mIIZyzZAyuBpE7MBrM1lX0vyQHM4nkJxsIgsxWDyYW5cI0ZlRfXL42+Q0FHXljhvd4TDo32bNsEeuXX8yaD3E+I28ZirFiUtWAwDeIBUUGXl9FJIBowDiuC+9p/5H6NW8vLHAGcSakYGzFOZLeJOGdcEba3iPCXkD1gjZo2JkAn0rzrzjzCL18IcMLRw6dyUNwkyrsX8QABOdmBI3ma9CXcXhSCVvByBsuJ1P1cD86C3OPCLeHx64gIRavOXa0WV2DRE5kLaMdZkxU1RIBBH8GVVnB0Y34RyfhMRh3v+2Wk7tA960y3BcSekEjNroCNDVZxuLGTuLY8LFSRqSSZiRM7H3enrTnmbiq4i/wDubWVSIVQJJjU+sbmKW4Xgb2GZLxR7ZOqs1sga/wAMr+e9OAOM43+I9nY6JkxwvsXxNy2ly7cs2GuSVs3GK3COk+U+XSqzxPDph7z2GRs1tsreIpr1EN1qyWuMP3veEi6/ncUP8yGHTpXHCuL2Pa8Rdxi289zVcywmo1gDYmgZnUFmGf0J7S5Gl/6ISuy1UHCQ1rXMz54BzAhoyk/aIA0O0GmvJWHt2eM41JAa7qoncgh2A+TflQx4Zzfew9y6uFyGyzllVlDAGNcs7bDbypfBcw4gXe+yILkXdW1hruhddYBVdADIE0v03yT8GAWXYPf6nojiPDlvWblptriMu38QgH5HX5VUeQuMXCj2cSyjulAGaFIKErdXWNJjfXWhZc43jHHixN47/bbr9Khnw9zvCzuzgyQGJOre9v50IoYjDQFYYInpzhV60zP3bo50zZGDEbxMGsob9hixcxX9NvYR1asq6hMVgSewnlBELEnXQTt50+wzBdoohHsJxH3mz+Bv1ru32F4jribXyRv1oSrGH7YP2uhphdab+whp3SfJoonp2I3x/qbX4G/Ws/YniPvNr8DfrXnAz0FfiC6zwxbbBlJBGoIaD9RtTp8UCZYu582cn06+gFEb9h1874m3+Bv1rg9hd/pibX4G/Wtxee8h+YPRjFjRWHzpG86Puk/GiMOwrEferX4G/Wuv2H4j7za/A361sWT3kv5g7RQNgAPpW8/+TRE/YnifvNr8DfrWj2H4g/6m1+Bv1rBWg5WDsXV6mKRNweZ/z50SB2F4j71a/A361h7C8R96tfgb9a9KNNlY67Dnm5if6bf92rKs3Z5yFc4c15rl1bneBQMqkRlLHr8aynKCBFHuf//Z"/>
          <p:cNvSpPr>
            <a:spLocks noChangeAspect="1" noChangeArrowheads="1"/>
          </p:cNvSpPr>
          <p:nvPr/>
        </p:nvSpPr>
        <p:spPr bwMode="auto">
          <a:xfrm>
            <a:off x="63500" y="-660400"/>
            <a:ext cx="971550" cy="1352550"/>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81928" name="Picture 8" descr="http://t2.gstatic.com/images?q=tbn:ANd9GcRgMOZeJBiqMssUjH253Idy9uUiq2oDIVgir1McCwHtqHbPUT8wVg"/>
          <p:cNvPicPr>
            <a:picLocks noChangeAspect="1" noChangeArrowheads="1"/>
          </p:cNvPicPr>
          <p:nvPr/>
        </p:nvPicPr>
        <p:blipFill>
          <a:blip r:embed="rId2" cstate="print"/>
          <a:srcRect/>
          <a:stretch>
            <a:fillRect/>
          </a:stretch>
        </p:blipFill>
        <p:spPr bwMode="auto">
          <a:xfrm>
            <a:off x="5148064" y="476672"/>
            <a:ext cx="3600400" cy="4032448"/>
          </a:xfrm>
          <a:prstGeom prst="rect">
            <a:avLst/>
          </a:prstGeom>
          <a:noFill/>
        </p:spPr>
      </p:pic>
      <p:sp>
        <p:nvSpPr>
          <p:cNvPr id="8" name="7 Rectángulo"/>
          <p:cNvSpPr/>
          <p:nvPr/>
        </p:nvSpPr>
        <p:spPr>
          <a:xfrm>
            <a:off x="5292080" y="4725145"/>
            <a:ext cx="3384376" cy="1631216"/>
          </a:xfrm>
          <a:prstGeom prst="rect">
            <a:avLst/>
          </a:prstGeom>
          <a:solidFill>
            <a:srgbClr val="FFFF00"/>
          </a:solidFill>
        </p:spPr>
        <p:txBody>
          <a:bodyPr wrap="square">
            <a:spAutoFit/>
          </a:bodyPr>
          <a:lstStyle/>
          <a:p>
            <a:pPr algn="ctr"/>
            <a:r>
              <a:rPr lang="es-CO" sz="2000" b="1" i="1" dirty="0" smtClean="0"/>
              <a:t>Precisamente, en ese tiempo se cumplirá </a:t>
            </a:r>
            <a:r>
              <a:rPr lang="es-CO" sz="2000" b="1" i="1" dirty="0" smtClean="0">
                <a:solidFill>
                  <a:srgbClr val="FF0000"/>
                </a:solidFill>
              </a:rPr>
              <a:t>Salmo 34:7</a:t>
            </a:r>
            <a:r>
              <a:rPr lang="es-CO" sz="2000" b="1" i="1" dirty="0" smtClean="0"/>
              <a:t>. “El ángel de Jehová acampa</a:t>
            </a:r>
            <a:r>
              <a:rPr lang="es-CO" sz="2000" b="1" dirty="0" smtClean="0"/>
              <a:t> en derredor de los que le temen, y los defiende”.</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81928"/>
                                        </p:tgtEl>
                                        <p:attrNameLst>
                                          <p:attrName>style.visibility</p:attrName>
                                        </p:attrNameLst>
                                      </p:cBhvr>
                                      <p:to>
                                        <p:strVal val="visible"/>
                                      </p:to>
                                    </p:set>
                                    <p:anim to="" calcmode="lin" valueType="num">
                                      <p:cBhvr>
                                        <p:cTn id="25" dur="1" fill="hold"/>
                                        <p:tgtEl>
                                          <p:spTgt spid="81928"/>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blinds(horizontal)">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160239"/>
          </a:xfrm>
        </p:spPr>
        <p:txBody>
          <a:bodyPr>
            <a:normAutofit fontScale="85000" lnSpcReduction="10000"/>
          </a:bodyPr>
          <a:lstStyle/>
          <a:p>
            <a:pPr>
              <a:buNone/>
            </a:pPr>
            <a:r>
              <a:rPr lang="es-CO" dirty="0" smtClean="0"/>
              <a:t>    Por más que un decreto general haya fijado el tiempo en que los observadores de los mandamientos puedan ser muertos, sus enemigos, en algunos casos, se anticiparán al decreto y tratarán de quitarles la vida antes del tiempo fijado. </a:t>
            </a:r>
          </a:p>
        </p:txBody>
      </p:sp>
      <p:sp>
        <p:nvSpPr>
          <p:cNvPr id="4" name="3 Rectángulo"/>
          <p:cNvSpPr/>
          <p:nvPr/>
        </p:nvSpPr>
        <p:spPr>
          <a:xfrm>
            <a:off x="251520" y="2564904"/>
            <a:ext cx="5760640" cy="3970318"/>
          </a:xfrm>
          <a:prstGeom prst="rect">
            <a:avLst/>
          </a:prstGeom>
          <a:solidFill>
            <a:srgbClr val="FFC000"/>
          </a:solidFill>
        </p:spPr>
        <p:txBody>
          <a:bodyPr wrap="square">
            <a:spAutoFit/>
          </a:bodyPr>
          <a:lstStyle/>
          <a:p>
            <a:pPr>
              <a:buNone/>
            </a:pPr>
            <a:r>
              <a:rPr lang="es-CO" sz="2800" dirty="0" smtClean="0"/>
              <a:t>Pero nadie puede atravesar el cordón de los poderosos guardianes colocados en torno de cada fiel. Algunos son atacados al huir de las ciudades y villas. Pero las espadas levantadas contra ellos se quiebran y caen como si fueran de paja. Otros son defendidos por ángeles en forma de guerreros.-CS 689 (1911). 126 </a:t>
            </a:r>
          </a:p>
        </p:txBody>
      </p:sp>
      <p:pic>
        <p:nvPicPr>
          <p:cNvPr id="82946" name="Picture 2" descr="http://t3.gstatic.com/images?q=tbn:ANd9GcS_sQIv95VB2G2dJmmmHI_wDME9XrXPhoAWlwAd0RpkVSN8E5Oj"/>
          <p:cNvPicPr>
            <a:picLocks noChangeAspect="1" noChangeArrowheads="1"/>
          </p:cNvPicPr>
          <p:nvPr/>
        </p:nvPicPr>
        <p:blipFill>
          <a:blip r:embed="rId2" cstate="print"/>
          <a:srcRect/>
          <a:stretch>
            <a:fillRect/>
          </a:stretch>
        </p:blipFill>
        <p:spPr bwMode="auto">
          <a:xfrm>
            <a:off x="6012160" y="2348880"/>
            <a:ext cx="2808312" cy="1800200"/>
          </a:xfrm>
          <a:prstGeom prst="rect">
            <a:avLst/>
          </a:prstGeom>
          <a:noFill/>
        </p:spPr>
      </p:pic>
      <p:pic>
        <p:nvPicPr>
          <p:cNvPr id="82948" name="Picture 4" descr="http://t0.gstatic.com/images?q=tbn:ANd9GcSgeWKIJ6hJPT0dQYhyig7Hp_1RzPew6siWxGgGGa_Cb5FZskDh"/>
          <p:cNvPicPr>
            <a:picLocks noChangeAspect="1" noChangeArrowheads="1"/>
          </p:cNvPicPr>
          <p:nvPr/>
        </p:nvPicPr>
        <p:blipFill>
          <a:blip r:embed="rId3" cstate="print"/>
          <a:srcRect/>
          <a:stretch>
            <a:fillRect/>
          </a:stretch>
        </p:blipFill>
        <p:spPr bwMode="auto">
          <a:xfrm>
            <a:off x="6012160" y="4293096"/>
            <a:ext cx="2808312" cy="23762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fade">
                                      <p:cBhvr>
                                        <p:cTn id="7" dur="100"/>
                                        <p:tgtEl>
                                          <p:spTgt spid="82946"/>
                                        </p:tgtEl>
                                      </p:cBhvr>
                                    </p:animEffect>
                                    <p:anim calcmode="lin" valueType="num">
                                      <p:cBhvr>
                                        <p:cTn id="8" dur="400" fill="hold"/>
                                        <p:tgtEl>
                                          <p:spTgt spid="82946"/>
                                        </p:tgtEl>
                                        <p:attrNameLst>
                                          <p:attrName>ppt_x</p:attrName>
                                        </p:attrNameLst>
                                      </p:cBhvr>
                                      <p:tavLst>
                                        <p:tav tm="0">
                                          <p:val>
                                            <p:strVal val="#ppt_x"/>
                                          </p:val>
                                        </p:tav>
                                        <p:tav tm="100000">
                                          <p:val>
                                            <p:strVal val="#ppt_x"/>
                                          </p:val>
                                        </p:tav>
                                      </p:tavLst>
                                    </p:anim>
                                    <p:anim calcmode="lin" valueType="num">
                                      <p:cBhvr>
                                        <p:cTn id="9" dur="400" fill="hold"/>
                                        <p:tgtEl>
                                          <p:spTgt spid="82946"/>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294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294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ppt_w</p:attrName>
                                        </p:attrNameLst>
                                      </p:cBhvr>
                                      <p:tavLst>
                                        <p:tav tm="0">
                                          <p:val>
                                            <p:fltVal val="0"/>
                                          </p:val>
                                        </p:tav>
                                        <p:tav tm="100000">
                                          <p:val>
                                            <p:strVal val="#ppt_w"/>
                                          </p:val>
                                        </p:tav>
                                      </p:tavLst>
                                    </p:anim>
                                    <p:anim calcmode="lin" valueType="num">
                                      <p:cBhvr>
                                        <p:cTn id="17" dur="500" fill="hold"/>
                                        <p:tgtEl>
                                          <p:spTgt spid="4"/>
                                        </p:tgtEl>
                                        <p:attrNameLst>
                                          <p:attrName>ppt_h</p:attrName>
                                        </p:attrNameLst>
                                      </p:cBhvr>
                                      <p:tavLst>
                                        <p:tav tm="0">
                                          <p:val>
                                            <p:fltVal val="0"/>
                                          </p:val>
                                        </p:tav>
                                        <p:tav tm="100000">
                                          <p:val>
                                            <p:strVal val="#ppt_h"/>
                                          </p:val>
                                        </p:tav>
                                      </p:tavLst>
                                    </p:anim>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nodeType="clickEffect">
                                  <p:stCondLst>
                                    <p:cond delay="0"/>
                                  </p:stCondLst>
                                  <p:childTnLst>
                                    <p:set>
                                      <p:cBhvr>
                                        <p:cTn id="22" dur="1" fill="hold">
                                          <p:stCondLst>
                                            <p:cond delay="0"/>
                                          </p:stCondLst>
                                        </p:cTn>
                                        <p:tgtEl>
                                          <p:spTgt spid="82948"/>
                                        </p:tgtEl>
                                        <p:attrNameLst>
                                          <p:attrName>style.visibility</p:attrName>
                                        </p:attrNameLst>
                                      </p:cBhvr>
                                      <p:to>
                                        <p:strVal val="visible"/>
                                      </p:to>
                                    </p:set>
                                    <p:animEffect transition="in" filter="fade">
                                      <p:cBhvr>
                                        <p:cTn id="23" dur="100"/>
                                        <p:tgtEl>
                                          <p:spTgt spid="82948"/>
                                        </p:tgtEl>
                                      </p:cBhvr>
                                    </p:animEffect>
                                    <p:anim calcmode="lin" valueType="num">
                                      <p:cBhvr>
                                        <p:cTn id="24" dur="400" fill="hold"/>
                                        <p:tgtEl>
                                          <p:spTgt spid="82948"/>
                                        </p:tgtEl>
                                        <p:attrNameLst>
                                          <p:attrName>ppt_x</p:attrName>
                                        </p:attrNameLst>
                                      </p:cBhvr>
                                      <p:tavLst>
                                        <p:tav tm="0">
                                          <p:val>
                                            <p:strVal val="#ppt_x"/>
                                          </p:val>
                                        </p:tav>
                                        <p:tav tm="100000">
                                          <p:val>
                                            <p:strVal val="#ppt_x"/>
                                          </p:val>
                                        </p:tav>
                                      </p:tavLst>
                                    </p:anim>
                                    <p:anim calcmode="lin" valueType="num">
                                      <p:cBhvr>
                                        <p:cTn id="25" dur="400" fill="hold"/>
                                        <p:tgtEl>
                                          <p:spTgt spid="82948"/>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8294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8294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tx2">
              <a:lumMod val="20000"/>
              <a:lumOff val="80000"/>
            </a:schemeClr>
          </a:solidFill>
        </p:spPr>
        <p:txBody>
          <a:bodyPr>
            <a:normAutofit fontScale="92500" lnSpcReduction="10000"/>
          </a:bodyPr>
          <a:lstStyle/>
          <a:p>
            <a:endParaRPr lang="es-CO" dirty="0" smtClean="0"/>
          </a:p>
          <a:p>
            <a:pPr algn="ctr">
              <a:buNone/>
            </a:pPr>
            <a:r>
              <a:rPr lang="es-CO" dirty="0" smtClean="0"/>
              <a:t>    El advenimiento de Cristo esta muy cerca, y mi deber al trascribir esta pagina, es alertar al pueblo remanente que se prepare para ese hermoso encuentro con Jesús.</a:t>
            </a:r>
          </a:p>
          <a:p>
            <a:endParaRPr lang="es-CO" dirty="0" smtClean="0"/>
          </a:p>
          <a:p>
            <a:pPr algn="ctr">
              <a:buNone/>
            </a:pPr>
            <a:r>
              <a:rPr lang="es-CO" dirty="0" smtClean="0"/>
              <a:t>    También, quiero demostrar que los acontecimientos actuales son para alarmar y reformar a los hijos de Dios, ya que pronto vendrán juicios sobre los que rechacen el último llamado de la gracia de Dios.</a:t>
            </a:r>
            <a:br>
              <a:rPr lang="es-CO" dirty="0" smtClean="0"/>
            </a:br>
            <a:r>
              <a:rPr lang="es-CO" dirty="0" smtClean="0"/>
              <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2039</TotalTime>
  <Words>4848</Words>
  <Application>Microsoft Office PowerPoint</Application>
  <PresentationFormat>Presentación en pantalla (4:3)</PresentationFormat>
  <Paragraphs>247</Paragraphs>
  <Slides>70</Slides>
  <Notes>0</Notes>
  <HiddenSlides>0</HiddenSlides>
  <MMClips>0</MMClips>
  <ScaleCrop>false</ScaleCrop>
  <HeadingPairs>
    <vt:vector size="4" baseType="variant">
      <vt:variant>
        <vt:lpstr>Tema</vt:lpstr>
      </vt:variant>
      <vt:variant>
        <vt:i4>1</vt:i4>
      </vt:variant>
      <vt:variant>
        <vt:lpstr>Títulos de diapositiva</vt:lpstr>
      </vt:variant>
      <vt:variant>
        <vt:i4>70</vt:i4>
      </vt:variant>
    </vt:vector>
  </HeadingPairs>
  <TitlesOfParts>
    <vt:vector size="71" baseType="lpstr">
      <vt:lpstr>Tema de Office</vt:lpstr>
      <vt:lpstr>TEMA N° 8 LAS CIUDADES</vt:lpstr>
      <vt:lpstr>Los constructores de la ciudad original</vt:lpstr>
      <vt:lpstr>Diapositiva 3</vt:lpstr>
      <vt:lpstr>Diapositiva 4</vt:lpstr>
      <vt:lpstr>Diapositiva 5</vt:lpstr>
      <vt:lpstr>¿En términos generales, qué son las ciudades?</vt:lpstr>
      <vt:lpstr>Diapositiva 7</vt:lpstr>
      <vt:lpstr> Senado argentino eleva a ley el matrimonio homosexual </vt:lpstr>
      <vt:lpstr>Diapositiva 9</vt:lpstr>
      <vt:lpstr> Descienden juicios sobre las ciudades  </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 Chicago y Los Ángeles  </vt:lpstr>
      <vt:lpstr>Diapositiva 22</vt:lpstr>
      <vt:lpstr>Diapositiva 23</vt:lpstr>
      <vt:lpstr>Imágenes del desbastador tornado que arrasó con Missouri y que dejó como saldo 90 muertos y cuantiosas pérdidas materiales</vt:lpstr>
      <vt:lpstr>Tornados de fuego y viento sobre Chicago</vt:lpstr>
      <vt:lpstr>Tornados de viento y rayos</vt:lpstr>
      <vt:lpstr>Tornados arrasando propiedades campestres </vt:lpstr>
      <vt:lpstr>Tornados en el campo y en la ciudad de Chicago</vt:lpstr>
      <vt:lpstr>Como era la ciudad antes, y como quedó después</vt:lpstr>
      <vt:lpstr>Poder destructivo de los tornados</vt:lpstr>
      <vt:lpstr>Dios manifiesta su ira por la impiedad reinante en los profesos “cristianos”, lo cual es un pequeño reflejo de lo que sucederá al final</vt:lpstr>
      <vt:lpstr>San Francisco y Oakland </vt:lpstr>
      <vt:lpstr> ¿Cuál es la causa de estas calamidades? </vt:lpstr>
      <vt:lpstr>¿Cuál fue la actitud de los ninivitas ante el llamado de Dios?</vt:lpstr>
      <vt:lpstr>Diapositiva 35</vt:lpstr>
      <vt:lpstr> Otras ciudades impías  </vt:lpstr>
      <vt:lpstr>Diapositiva 37</vt:lpstr>
      <vt:lpstr>Diapositiva 38</vt:lpstr>
      <vt:lpstr>Diapositiva 39</vt:lpstr>
      <vt:lpstr>Diapositiva 40</vt:lpstr>
      <vt:lpstr>Diapositiva 41</vt:lpstr>
      <vt:lpstr>Diapositiva 42</vt:lpstr>
      <vt:lpstr>El invariable amor de Dios</vt:lpstr>
      <vt:lpstr>Diapositiva 44</vt:lpstr>
      <vt:lpstr>Diapositiva 45</vt:lpstr>
      <vt:lpstr>Diapositiva 46</vt:lpstr>
      <vt:lpstr>Diapositiva 47</vt:lpstr>
      <vt:lpstr>Diapositiva 48</vt:lpstr>
      <vt:lpstr> sindicatos en las ciudades  </vt:lpstr>
      <vt:lpstr>Diapositiva 50</vt:lpstr>
      <vt:lpstr>Diapositiva 51</vt:lpstr>
      <vt:lpstr>¿Qué sucede si no nos desvinculamos del mundo?</vt:lpstr>
      <vt:lpstr> Los sindicatos, una fuente de problemas para los adventistas  </vt:lpstr>
      <vt:lpstr> Muchos en las ciudades ansían luz y verdad  </vt:lpstr>
      <vt:lpstr>Diapositiva 55</vt:lpstr>
      <vt:lpstr>Diapositiva 56</vt:lpstr>
      <vt:lpstr>Diapositiva 57</vt:lpstr>
      <vt:lpstr>Diapositiva 58</vt:lpstr>
      <vt:lpstr>Diapositiva 59</vt:lpstr>
      <vt:lpstr>Diapositiva 60</vt:lpstr>
      <vt:lpstr>Diapositiva 61</vt:lpstr>
      <vt:lpstr>Diapositiva 62</vt:lpstr>
      <vt:lpstr> No se recomiendan traslados apresurados al campo  </vt:lpstr>
      <vt:lpstr>Diapositiva 64</vt:lpstr>
      <vt:lpstr> ¿Cuan será La señal para huir de las ciudades?  </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VIDA EN EL CAMPO</dc:title>
  <dc:creator>FAMILIA FIERRO CH</dc:creator>
  <cp:lastModifiedBy>FAMILIA FIERRO CH</cp:lastModifiedBy>
  <cp:revision>207</cp:revision>
  <dcterms:created xsi:type="dcterms:W3CDTF">2011-09-28T21:33:23Z</dcterms:created>
  <dcterms:modified xsi:type="dcterms:W3CDTF">2011-10-17T12:08:35Z</dcterms:modified>
</cp:coreProperties>
</file>